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 id="266" r:id="rId38"/>
    <p:sldId id="267" r:id="rId39"/>
    <p:sldId id="268" r:id="rId40"/>
    <p:sldId id="269" r:id="rId41"/>
    <p:sldId id="270" r:id="rId42"/>
    <p:sldId id="271" r:id="rId43"/>
    <p:sldId id="272" r:id="rId44"/>
    <p:sldId id="273" r:id="rId45"/>
    <p:sldId id="274" r:id="rId46"/>
    <p:sldId id="275" r:id="rId47"/>
    <p:sldId id="276" r:id="rId4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elios" charset="1" panose="020B0504020202020204"/>
      <p:regular r:id="rId10"/>
    </p:embeddedFont>
    <p:embeddedFont>
      <p:font typeface="Helios Bold" charset="1" panose="020B0704020202020204"/>
      <p:regular r:id="rId11"/>
    </p:embeddedFont>
    <p:embeddedFont>
      <p:font typeface="Helios Italics" charset="1" panose="020B0503020202090204"/>
      <p:regular r:id="rId12"/>
    </p:embeddedFont>
    <p:embeddedFont>
      <p:font typeface="Helios Bold Italics" charset="1" panose="020B0703020202090204"/>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
      <p:font typeface="Klein" charset="1" panose="02000503060000020004"/>
      <p:regular r:id="rId20"/>
    </p:embeddedFont>
    <p:embeddedFont>
      <p:font typeface="Klein Bold" charset="1" panose="02000503060000020004"/>
      <p:regular r:id="rId21"/>
    </p:embeddedFont>
    <p:embeddedFont>
      <p:font typeface="Klein Italics" charset="1" panose="02000503060000020004"/>
      <p:regular r:id="rId22"/>
    </p:embeddedFont>
    <p:embeddedFont>
      <p:font typeface="Klein Bold Italics" charset="1" panose="02000503060000020004"/>
      <p:regular r:id="rId23"/>
    </p:embeddedFont>
    <p:embeddedFont>
      <p:font typeface="Klein Thin" charset="1" panose="02000503060000020004"/>
      <p:regular r:id="rId24"/>
    </p:embeddedFont>
    <p:embeddedFont>
      <p:font typeface="Klein Thin Italics" charset="1" panose="02000503060000020004"/>
      <p:regular r:id="rId25"/>
    </p:embeddedFont>
    <p:embeddedFont>
      <p:font typeface="Klein Heavy" charset="1" panose="02000503060000020004"/>
      <p:regular r:id="rId26"/>
    </p:embeddedFont>
    <p:embeddedFont>
      <p:font typeface="Klein Heavy Italics" charset="1" panose="020005030600000200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38" Target="slides/slide11.xml" Type="http://schemas.openxmlformats.org/officeDocument/2006/relationships/slide"/><Relationship Id="rId39" Target="slides/slide12.xml" Type="http://schemas.openxmlformats.org/officeDocument/2006/relationships/slide"/><Relationship Id="rId4" Target="theme/theme1.xml" Type="http://schemas.openxmlformats.org/officeDocument/2006/relationships/theme"/><Relationship Id="rId40" Target="slides/slide13.xml" Type="http://schemas.openxmlformats.org/officeDocument/2006/relationships/slide"/><Relationship Id="rId41" Target="slides/slide14.xml" Type="http://schemas.openxmlformats.org/officeDocument/2006/relationships/slide"/><Relationship Id="rId42" Target="slides/slide15.xml" Type="http://schemas.openxmlformats.org/officeDocument/2006/relationships/slide"/><Relationship Id="rId43" Target="slides/slide16.xml" Type="http://schemas.openxmlformats.org/officeDocument/2006/relationships/slide"/><Relationship Id="rId44" Target="slides/slide17.xml" Type="http://schemas.openxmlformats.org/officeDocument/2006/relationships/slide"/><Relationship Id="rId45" Target="slides/slide18.xml" Type="http://schemas.openxmlformats.org/officeDocument/2006/relationships/slide"/><Relationship Id="rId46" Target="slides/slide19.xml" Type="http://schemas.openxmlformats.org/officeDocument/2006/relationships/slide"/><Relationship Id="rId47" Target="slides/slide20.xml" Type="http://schemas.openxmlformats.org/officeDocument/2006/relationships/slide"/><Relationship Id="rId48" Target="slides/slide2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jpeg>
</file>

<file path=ppt/media/image2.svg>
</file>

<file path=ppt/media/image3.jpe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https://ieeexplore.ieee.org/author/37088084705" TargetMode="External" Type="http://schemas.openxmlformats.org/officeDocument/2006/relationships/hyperlink"/><Relationship Id="rId5" Target="https://iaes.or.id/" TargetMode="External" Type="http://schemas.openxmlformats.org/officeDocument/2006/relationships/hyperlink"/><Relationship Id="rId6" Target="https://iaes.or.id/" TargetMode="External" Type="http://schemas.openxmlformats.org/officeDocument/2006/relationships/hyperlink"/><Relationship Id="rId7" Target="https://ieeexplore.ieee.org/author/37085836505" TargetMode="External" Type="http://schemas.openxmlformats.org/officeDocument/2006/relationships/hyperlink"/><Relationship Id="rId8" Target="https://ieeexplore.ieee.org/author/37085837897" TargetMode="External" Type="http://schemas.openxmlformats.org/officeDocument/2006/relationships/hyperlink"/><Relationship Id="rId9" Target="https://ieeexplore.ieee.org/author/37085835853" TargetMode="External" Type="http://schemas.openxmlformats.org/officeDocument/2006/relationships/hyperlink"/></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https://ieeexplore.ieee.org/abstract/document/8326027" TargetMode="External" Type="http://schemas.openxmlformats.org/officeDocument/2006/relationships/hyperlink"/><Relationship Id="rId3" Target="https://ieeexplore.ieee.org/abstract/document/8326027" TargetMode="External" Type="http://schemas.openxmlformats.org/officeDocument/2006/relationships/hyperlink"/></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466927" y="-4280359"/>
            <a:ext cx="10812392" cy="10812392"/>
          </a:xfrm>
          <a:custGeom>
            <a:avLst/>
            <a:gdLst/>
            <a:ahLst/>
            <a:cxnLst/>
            <a:rect r="r" b="b" t="t" l="l"/>
            <a:pathLst>
              <a:path h="10812392" w="10812392">
                <a:moveTo>
                  <a:pt x="0" y="0"/>
                </a:moveTo>
                <a:lnTo>
                  <a:pt x="10812393" y="0"/>
                </a:lnTo>
                <a:lnTo>
                  <a:pt x="10812393" y="10812392"/>
                </a:lnTo>
                <a:lnTo>
                  <a:pt x="0" y="108123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407200" y="4432068"/>
            <a:ext cx="5764383" cy="5764383"/>
          </a:xfrm>
          <a:custGeom>
            <a:avLst/>
            <a:gdLst/>
            <a:ahLst/>
            <a:cxnLst/>
            <a:rect r="r" b="b" t="t" l="l"/>
            <a:pathLst>
              <a:path h="5764383" w="5764383">
                <a:moveTo>
                  <a:pt x="0" y="0"/>
                </a:moveTo>
                <a:lnTo>
                  <a:pt x="5764383" y="0"/>
                </a:lnTo>
                <a:lnTo>
                  <a:pt x="5764383" y="5764383"/>
                </a:lnTo>
                <a:lnTo>
                  <a:pt x="0" y="5764383"/>
                </a:lnTo>
                <a:lnTo>
                  <a:pt x="0" y="0"/>
                </a:lnTo>
                <a:close/>
              </a:path>
            </a:pathLst>
          </a:custGeom>
          <a:blipFill>
            <a:blip r:embed="rId2">
              <a:alphaModFix amt="30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57078" y="7902203"/>
            <a:ext cx="5764383" cy="5764383"/>
          </a:xfrm>
          <a:custGeom>
            <a:avLst/>
            <a:gdLst/>
            <a:ahLst/>
            <a:cxnLst/>
            <a:rect r="r" b="b" t="t" l="l"/>
            <a:pathLst>
              <a:path h="5764383" w="5764383">
                <a:moveTo>
                  <a:pt x="0" y="0"/>
                </a:moveTo>
                <a:lnTo>
                  <a:pt x="5764383" y="0"/>
                </a:lnTo>
                <a:lnTo>
                  <a:pt x="5764383" y="5764382"/>
                </a:lnTo>
                <a:lnTo>
                  <a:pt x="0" y="5764382"/>
                </a:lnTo>
                <a:lnTo>
                  <a:pt x="0" y="0"/>
                </a:lnTo>
                <a:close/>
              </a:path>
            </a:pathLst>
          </a:custGeom>
          <a:blipFill>
            <a:blip r:embed="rId2">
              <a:alphaModFix amt="80000"/>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144000" y="3872518"/>
            <a:ext cx="8115300" cy="2541964"/>
            <a:chOff x="0" y="0"/>
            <a:chExt cx="10820400" cy="3389285"/>
          </a:xfrm>
        </p:grpSpPr>
        <p:sp>
          <p:nvSpPr>
            <p:cNvPr name="TextBox 6" id="6"/>
            <p:cNvSpPr txBox="true"/>
            <p:nvPr/>
          </p:nvSpPr>
          <p:spPr>
            <a:xfrm rot="0">
              <a:off x="0" y="0"/>
              <a:ext cx="10820400" cy="2425700"/>
            </a:xfrm>
            <a:prstGeom prst="rect">
              <a:avLst/>
            </a:prstGeom>
          </p:spPr>
          <p:txBody>
            <a:bodyPr anchor="t" rtlCol="false" tIns="0" lIns="0" bIns="0" rIns="0">
              <a:spAutoFit/>
            </a:bodyPr>
            <a:lstStyle/>
            <a:p>
              <a:pPr>
                <a:lnSpc>
                  <a:spcPts val="14399"/>
                </a:lnSpc>
              </a:pPr>
            </a:p>
          </p:txBody>
        </p:sp>
        <p:sp>
          <p:nvSpPr>
            <p:cNvPr name="TextBox 7" id="7"/>
            <p:cNvSpPr txBox="true"/>
            <p:nvPr/>
          </p:nvSpPr>
          <p:spPr>
            <a:xfrm rot="0">
              <a:off x="0" y="2672158"/>
              <a:ext cx="10498974" cy="717127"/>
            </a:xfrm>
            <a:prstGeom prst="rect">
              <a:avLst/>
            </a:prstGeom>
          </p:spPr>
          <p:txBody>
            <a:bodyPr anchor="t" rtlCol="false" tIns="0" lIns="0" bIns="0" rIns="0">
              <a:spAutoFit/>
            </a:bodyPr>
            <a:lstStyle/>
            <a:p>
              <a:pPr>
                <a:lnSpc>
                  <a:spcPts val="4479"/>
                </a:lnSpc>
              </a:pPr>
            </a:p>
          </p:txBody>
        </p:sp>
      </p:grpSp>
      <p:sp>
        <p:nvSpPr>
          <p:cNvPr name="TextBox 8" id="8"/>
          <p:cNvSpPr txBox="true"/>
          <p:nvPr/>
        </p:nvSpPr>
        <p:spPr>
          <a:xfrm rot="0">
            <a:off x="229995" y="1601659"/>
            <a:ext cx="17828010" cy="1156335"/>
          </a:xfrm>
          <a:prstGeom prst="rect">
            <a:avLst/>
          </a:prstGeom>
        </p:spPr>
        <p:txBody>
          <a:bodyPr anchor="t" rtlCol="false" tIns="0" lIns="0" bIns="0" rIns="0">
            <a:spAutoFit/>
          </a:bodyPr>
          <a:lstStyle/>
          <a:p>
            <a:pPr algn="ctr">
              <a:lnSpc>
                <a:spcPts val="9359"/>
              </a:lnSpc>
            </a:pPr>
            <a:r>
              <a:rPr lang="en-US" sz="7199">
                <a:solidFill>
                  <a:srgbClr val="2A2E3A"/>
                </a:solidFill>
                <a:latin typeface="Klein Bold"/>
              </a:rPr>
              <a:t>PLANT HYDRATION SYSTEM</a:t>
            </a:r>
          </a:p>
        </p:txBody>
      </p:sp>
      <p:sp>
        <p:nvSpPr>
          <p:cNvPr name="TextBox 9" id="9"/>
          <p:cNvSpPr txBox="true"/>
          <p:nvPr/>
        </p:nvSpPr>
        <p:spPr>
          <a:xfrm rot="0">
            <a:off x="4710586" y="6493933"/>
            <a:ext cx="17828010" cy="1868169"/>
          </a:xfrm>
          <a:prstGeom prst="rect">
            <a:avLst/>
          </a:prstGeom>
        </p:spPr>
        <p:txBody>
          <a:bodyPr anchor="t" rtlCol="false" tIns="0" lIns="0" bIns="0" rIns="0">
            <a:spAutoFit/>
          </a:bodyPr>
          <a:lstStyle/>
          <a:p>
            <a:pPr algn="ctr">
              <a:lnSpc>
                <a:spcPts val="3770"/>
              </a:lnSpc>
            </a:pPr>
            <a:r>
              <a:rPr lang="en-US" sz="2900">
                <a:solidFill>
                  <a:srgbClr val="2A2E3A"/>
                </a:solidFill>
                <a:latin typeface="Klein"/>
              </a:rPr>
              <a:t>SAMPURNA BHATTACHARYA(RA2011026010011)</a:t>
            </a:r>
          </a:p>
          <a:p>
            <a:pPr algn="ctr">
              <a:lnSpc>
                <a:spcPts val="7250"/>
              </a:lnSpc>
            </a:pPr>
            <a:r>
              <a:rPr lang="en-US" sz="2900">
                <a:solidFill>
                  <a:srgbClr val="2A2E3A"/>
                </a:solidFill>
                <a:latin typeface="Klein"/>
              </a:rPr>
              <a:t>JAIADITYA GHORPADE(RA2011026010035)</a:t>
            </a:r>
          </a:p>
          <a:p>
            <a:pPr algn="ctr">
              <a:lnSpc>
                <a:spcPts val="3770"/>
              </a:lnSpc>
            </a:pPr>
            <a:r>
              <a:rPr lang="en-US" sz="2900">
                <a:solidFill>
                  <a:srgbClr val="2A2E3A"/>
                </a:solidFill>
                <a:latin typeface="Klein"/>
              </a:rPr>
              <a:t>BHAVANI GOWRI SHANKAR(RA2011026010043)</a:t>
            </a:r>
          </a:p>
        </p:txBody>
      </p:sp>
      <p:sp>
        <p:nvSpPr>
          <p:cNvPr name="TextBox 10" id="10"/>
          <p:cNvSpPr txBox="true"/>
          <p:nvPr/>
        </p:nvSpPr>
        <p:spPr>
          <a:xfrm rot="0">
            <a:off x="229995" y="8912909"/>
            <a:ext cx="17828010" cy="1118869"/>
          </a:xfrm>
          <a:prstGeom prst="rect">
            <a:avLst/>
          </a:prstGeom>
        </p:spPr>
        <p:txBody>
          <a:bodyPr anchor="t" rtlCol="false" tIns="0" lIns="0" bIns="0" rIns="0">
            <a:spAutoFit/>
          </a:bodyPr>
          <a:lstStyle/>
          <a:p>
            <a:pPr>
              <a:lnSpc>
                <a:spcPts val="4420"/>
              </a:lnSpc>
            </a:pPr>
            <a:r>
              <a:rPr lang="en-US" sz="3400">
                <a:solidFill>
                  <a:srgbClr val="2A2E3A"/>
                </a:solidFill>
                <a:latin typeface="Klein"/>
              </a:rPr>
              <a:t>Dr. Dinesh G</a:t>
            </a:r>
          </a:p>
          <a:p>
            <a:pPr>
              <a:lnSpc>
                <a:spcPts val="4420"/>
              </a:lnSpc>
            </a:pPr>
            <a:r>
              <a:rPr lang="en-US" sz="3400">
                <a:solidFill>
                  <a:srgbClr val="2A2E3A"/>
                </a:solidFill>
                <a:latin typeface="Klein"/>
              </a:rPr>
              <a:t>Computational Technology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06984" y="-9783626"/>
            <a:ext cx="14927126" cy="14927126"/>
            <a:chOff x="0" y="0"/>
            <a:chExt cx="19902835" cy="19902835"/>
          </a:xfrm>
        </p:grpSpPr>
        <p:sp>
          <p:nvSpPr>
            <p:cNvPr name="Freeform 3" id="3"/>
            <p:cNvSpPr/>
            <p:nvPr/>
          </p:nvSpPr>
          <p:spPr>
            <a:xfrm flipH="false" flipV="false" rot="-1200957">
              <a:off x="2188270" y="2188270"/>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985643" y="1985643"/>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aphicFrame>
        <p:nvGraphicFramePr>
          <p:cNvPr name="Table 5" id="5"/>
          <p:cNvGraphicFramePr>
            <a:graphicFrameLocks noGrp="true"/>
          </p:cNvGraphicFramePr>
          <p:nvPr/>
        </p:nvGraphicFramePr>
        <p:xfrm>
          <a:off x="104720" y="1028700"/>
          <a:ext cx="18078559" cy="9166645"/>
        </p:xfrm>
        <a:graphic>
          <a:graphicData uri="http://schemas.openxmlformats.org/drawingml/2006/table">
            <a:tbl>
              <a:tblPr/>
              <a:tblGrid>
                <a:gridCol w="2546432"/>
                <a:gridCol w="5455072"/>
                <a:gridCol w="5901643"/>
                <a:gridCol w="4175412"/>
              </a:tblGrid>
              <a:tr h="1396454">
                <a:tc>
                  <a:txBody>
                    <a:bodyPr anchor="t" rtlCol="false"/>
                    <a:lstStyle/>
                    <a:p>
                      <a:pPr algn="ctr">
                        <a:lnSpc>
                          <a:spcPts val="3779"/>
                        </a:lnSpc>
                        <a:defRPr/>
                      </a:pPr>
                      <a:r>
                        <a:rPr lang="en-US" sz="2699">
                          <a:solidFill>
                            <a:srgbClr val="000000"/>
                          </a:solidFill>
                          <a:latin typeface="Helios Bold"/>
                        </a:rPr>
                        <a:t>SR 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779"/>
                        </a:lnSpc>
                        <a:defRPr/>
                      </a:pPr>
                      <a:r>
                        <a:rPr lang="en-US" sz="2699">
                          <a:solidFill>
                            <a:srgbClr val="000000"/>
                          </a:solidFill>
                          <a:latin typeface="Helios Bold"/>
                        </a:rPr>
                        <a:t>AUTHOR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779"/>
                        </a:lnSpc>
                        <a:defRPr/>
                      </a:pPr>
                      <a:r>
                        <a:rPr lang="en-US" sz="2699">
                          <a:solidFill>
                            <a:srgbClr val="000000"/>
                          </a:solidFill>
                          <a:latin typeface="Helios Bold"/>
                        </a:rPr>
                        <a:t>TITLE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779"/>
                        </a:lnSpc>
                        <a:defRPr/>
                      </a:pPr>
                      <a:r>
                        <a:rPr lang="en-US" sz="2699">
                          <a:solidFill>
                            <a:srgbClr val="000000"/>
                          </a:solidFill>
                          <a:latin typeface="Helios Bold"/>
                        </a:rPr>
                        <a:t>JOURNAL NAME, YEAR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932080">
                <a:tc>
                  <a:txBody>
                    <a:bodyPr anchor="t" rtlCol="false"/>
                    <a:lstStyle/>
                    <a:p>
                      <a:pPr algn="ctr">
                        <a:lnSpc>
                          <a:spcPts val="2939"/>
                        </a:lnSpc>
                        <a:defRPr/>
                      </a:pPr>
                      <a:r>
                        <a:rPr lang="en-US" sz="2099">
                          <a:solidFill>
                            <a:srgbClr val="000000"/>
                          </a:solidFill>
                          <a:latin typeface="Helios"/>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P Sihombing, N A Karina, J T Tarigan and MI Syarif</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Automated hydroponics nutrition plants systems using arduino uno microcontroller based on android</a:t>
                      </a:r>
                      <a:endParaRPr lang="en-US" sz="1100"/>
                    </a:p>
                    <a:p>
                      <a:pPr algn="ctr">
                        <a:lnSpc>
                          <a:spcPts val="2939"/>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IOP SCIENCE, 2018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86030">
                <a:tc>
                  <a:txBody>
                    <a:bodyPr anchor="t" rtlCol="false"/>
                    <a:lstStyle/>
                    <a:p>
                      <a:pPr algn="ctr">
                        <a:lnSpc>
                          <a:spcPts val="2939"/>
                        </a:lnSpc>
                        <a:defRPr/>
                      </a:pPr>
                      <a:r>
                        <a:rPr lang="en-US" sz="2099">
                          <a:solidFill>
                            <a:srgbClr val="000000"/>
                          </a:solidFill>
                          <a:latin typeface="Helios"/>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hlinkClick r:id="rId4" tooltip="https://ieeexplore.ieee.org/author/37088084705"/>
                        </a:rPr>
                        <a:t>C. M. Devika; Karthika Bose; S. Vijayalekshmy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Automatic plant irrigation system using Arduino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IEEE,2017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932080">
                <a:tc>
                  <a:txBody>
                    <a:bodyPr anchor="t" rtlCol="false"/>
                    <a:lstStyle/>
                    <a:p>
                      <a:pPr algn="ctr">
                        <a:lnSpc>
                          <a:spcPts val="2939"/>
                        </a:lnSpc>
                        <a:defRPr/>
                      </a:pPr>
                      <a:r>
                        <a:rPr lang="en-US" sz="2099">
                          <a:solidFill>
                            <a:srgbClr val="000000"/>
                          </a:solidFill>
                          <a:latin typeface="Helios"/>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Mohanad Ali Meteab Al-Obaidi, Muna Abdul Hussain Radhi, Rasha Shaker Ibrahim, Tole Sutikno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Helios"/>
                        </a:rPr>
                        <a:t>Technique smart control soil moisture system to watering plant based on IoT with arduino uno</a:t>
                      </a:r>
                      <a:endParaRPr lang="en-US" sz="1100"/>
                    </a:p>
                    <a:p>
                      <a:pPr algn="ctr">
                        <a:lnSpc>
                          <a:spcPts val="2940"/>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 </a:t>
                      </a:r>
                      <a:r>
                        <a:rPr lang="en-US" sz="2099">
                          <a:solidFill>
                            <a:srgbClr val="000000"/>
                          </a:solidFill>
                          <a:latin typeface="Helios"/>
                          <a:hlinkClick r:id="rId5" tooltip="https://iaes.or.id/"/>
                        </a:rPr>
                        <a:t>Institute of Advanced Engineering and Science (IAES</a:t>
                      </a:r>
                      <a:r>
                        <a:rPr lang="en-US" sz="2099" u="sng">
                          <a:solidFill>
                            <a:srgbClr val="000000"/>
                          </a:solidFill>
                          <a:latin typeface="Helios"/>
                          <a:hlinkClick r:id="rId6" tooltip="https://iaes.or.id/"/>
                        </a:rPr>
                        <a:t>)</a:t>
                      </a:r>
                      <a:r>
                        <a:rPr lang="en-US" sz="2099">
                          <a:solidFill>
                            <a:srgbClr val="000000"/>
                          </a:solidFill>
                          <a:latin typeface="Helios"/>
                        </a:rPr>
                        <a:t>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498988">
                <a:tc>
                  <a:txBody>
                    <a:bodyPr anchor="t" rtlCol="false"/>
                    <a:lstStyle/>
                    <a:p>
                      <a:pPr algn="ctr">
                        <a:lnSpc>
                          <a:spcPts val="2939"/>
                        </a:lnSpc>
                        <a:defRPr/>
                      </a:pPr>
                      <a:r>
                        <a:rPr lang="en-US" sz="2099">
                          <a:solidFill>
                            <a:srgbClr val="000000"/>
                          </a:solidFill>
                          <a:latin typeface="Helios"/>
                        </a:rPr>
                        <a:t>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hlinkClick r:id="rId7" tooltip="https://ieeexplore.ieee.org/author/37085836505"/>
                        </a:rPr>
                        <a:t>Drashti Divani</a:t>
                      </a:r>
                      <a:endParaRPr lang="en-US" sz="1100"/>
                    </a:p>
                    <a:p>
                      <a:pPr algn="ctr">
                        <a:lnSpc>
                          <a:spcPts val="2939"/>
                        </a:lnSpc>
                      </a:pPr>
                      <a:r>
                        <a:rPr lang="en-US" sz="2099">
                          <a:solidFill>
                            <a:srgbClr val="000000"/>
                          </a:solidFill>
                          <a:latin typeface="Helios"/>
                          <a:hlinkClick r:id="rId8" tooltip="https://ieeexplore.ieee.org/author/37085837897"/>
                        </a:rPr>
                        <a:t>Pallavi Patil</a:t>
                      </a:r>
                      <a:r>
                        <a:rPr lang="en-US" sz="2099">
                          <a:solidFill>
                            <a:srgbClr val="000000"/>
                          </a:solidFill>
                          <a:latin typeface="Helios"/>
                        </a:rPr>
                        <a:t>; </a:t>
                      </a:r>
                      <a:r>
                        <a:rPr lang="en-US" sz="2099">
                          <a:solidFill>
                            <a:srgbClr val="000000"/>
                          </a:solidFill>
                          <a:latin typeface="Helios"/>
                          <a:hlinkClick r:id="rId9" tooltip="https://ieeexplore.ieee.org/author/37085835853"/>
                        </a:rPr>
                        <a:t>Sunil K. Punjabi</a:t>
                      </a: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Automated plant Watering system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IEEE, 2016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221012">
                <a:tc>
                  <a:txBody>
                    <a:bodyPr anchor="t" rtlCol="false"/>
                    <a:lstStyle/>
                    <a:p>
                      <a:pPr algn="ctr">
                        <a:lnSpc>
                          <a:spcPts val="2939"/>
                        </a:lnSpc>
                        <a:defRPr/>
                      </a:pPr>
                      <a:r>
                        <a:rPr lang="en-US" sz="2099">
                          <a:solidFill>
                            <a:srgbClr val="000000"/>
                          </a:solidFill>
                          <a:latin typeface="Helios"/>
                        </a:rPr>
                        <a:t>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Swapnil Bhardwaj; Saru Dhir; Madhurima Hooda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Automatic Plant Watering System using IoT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IEEE,2018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6" id="6"/>
          <p:cNvSpPr txBox="true"/>
          <p:nvPr/>
        </p:nvSpPr>
        <p:spPr>
          <a:xfrm rot="0">
            <a:off x="6301740" y="45085"/>
            <a:ext cx="5684520" cy="738504"/>
          </a:xfrm>
          <a:prstGeom prst="rect">
            <a:avLst/>
          </a:prstGeom>
        </p:spPr>
        <p:txBody>
          <a:bodyPr anchor="t" rtlCol="false" tIns="0" lIns="0" bIns="0" rIns="0">
            <a:spAutoFit/>
          </a:bodyPr>
          <a:lstStyle/>
          <a:p>
            <a:pPr algn="ctr">
              <a:lnSpc>
                <a:spcPts val="6020"/>
              </a:lnSpc>
            </a:pPr>
            <a:r>
              <a:rPr lang="en-US" sz="4300">
                <a:solidFill>
                  <a:srgbClr val="2A2E3A"/>
                </a:solidFill>
                <a:latin typeface="Canva Sans Bold"/>
              </a:rPr>
              <a:t>LITERATURE REVIEW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06984" y="-9783626"/>
            <a:ext cx="14927126" cy="14927126"/>
            <a:chOff x="0" y="0"/>
            <a:chExt cx="19902835" cy="19902835"/>
          </a:xfrm>
        </p:grpSpPr>
        <p:sp>
          <p:nvSpPr>
            <p:cNvPr name="Freeform 3" id="3"/>
            <p:cNvSpPr/>
            <p:nvPr/>
          </p:nvSpPr>
          <p:spPr>
            <a:xfrm flipH="false" flipV="false" rot="-1200957">
              <a:off x="2188270" y="2188270"/>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985643" y="1985643"/>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graphicFrame>
        <p:nvGraphicFramePr>
          <p:cNvPr name="Table 5" id="5"/>
          <p:cNvGraphicFramePr>
            <a:graphicFrameLocks noGrp="true"/>
          </p:cNvGraphicFramePr>
          <p:nvPr/>
        </p:nvGraphicFramePr>
        <p:xfrm>
          <a:off x="257965" y="1028700"/>
          <a:ext cx="17869118" cy="6709195"/>
        </p:xfrm>
        <a:graphic>
          <a:graphicData uri="http://schemas.openxmlformats.org/drawingml/2006/table">
            <a:tbl>
              <a:tblPr/>
              <a:tblGrid>
                <a:gridCol w="3081397"/>
                <a:gridCol w="4078260"/>
                <a:gridCol w="5901789"/>
                <a:gridCol w="4807672"/>
              </a:tblGrid>
              <a:tr h="919622">
                <a:tc>
                  <a:txBody>
                    <a:bodyPr anchor="t" rtlCol="false"/>
                    <a:lstStyle/>
                    <a:p>
                      <a:pPr algn="ctr">
                        <a:lnSpc>
                          <a:spcPts val="3779"/>
                        </a:lnSpc>
                        <a:defRPr/>
                      </a:pPr>
                      <a:r>
                        <a:rPr lang="en-US" sz="2699">
                          <a:solidFill>
                            <a:srgbClr val="000000"/>
                          </a:solidFill>
                          <a:latin typeface="Helios Bold"/>
                        </a:rPr>
                        <a:t>SR 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779"/>
                        </a:lnSpc>
                        <a:defRPr/>
                      </a:pPr>
                      <a:r>
                        <a:rPr lang="en-US" sz="2699">
                          <a:solidFill>
                            <a:srgbClr val="000000"/>
                          </a:solidFill>
                          <a:latin typeface="Helios Bold"/>
                        </a:rPr>
                        <a:t>AUTHOR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779"/>
                        </a:lnSpc>
                        <a:defRPr/>
                      </a:pPr>
                      <a:r>
                        <a:rPr lang="en-US" sz="2699">
                          <a:solidFill>
                            <a:srgbClr val="000000"/>
                          </a:solidFill>
                          <a:latin typeface="Helios Bold"/>
                        </a:rPr>
                        <a:t>TITLE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3779"/>
                        </a:lnSpc>
                        <a:defRPr/>
                      </a:pPr>
                      <a:r>
                        <a:rPr lang="en-US" sz="2699">
                          <a:solidFill>
                            <a:srgbClr val="000000"/>
                          </a:solidFill>
                          <a:latin typeface="Helios Bold"/>
                        </a:rPr>
                        <a:t>JOURNAL NAME, YEAR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220199">
                <a:tc>
                  <a:txBody>
                    <a:bodyPr anchor="t" rtlCol="false"/>
                    <a:lstStyle/>
                    <a:p>
                      <a:pPr algn="ctr">
                        <a:lnSpc>
                          <a:spcPts val="2100"/>
                        </a:lnSpc>
                        <a:defRPr/>
                      </a:pPr>
                      <a:r>
                        <a:rPr lang="en-US" sz="1500">
                          <a:solidFill>
                            <a:srgbClr val="000000"/>
                          </a:solidFill>
                          <a:latin typeface="Helios"/>
                        </a:rPr>
                        <a:t>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 A. Al-Omary ; H.M. AlSabbagh ; H. Al-Rizzo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Cloud based IoT for Smart Garden Watering System using Arduino Uno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IET Digital Library, 2018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561442">
                <a:tc>
                  <a:txBody>
                    <a:bodyPr anchor="t" rtlCol="false"/>
                    <a:lstStyle/>
                    <a:p>
                      <a:pPr algn="ctr">
                        <a:lnSpc>
                          <a:spcPts val="2100"/>
                        </a:lnSpc>
                        <a:defRPr/>
                      </a:pPr>
                      <a:r>
                        <a:rPr lang="en-US" sz="1500">
                          <a:solidFill>
                            <a:srgbClr val="000000"/>
                          </a:solidFill>
                          <a:latin typeface="Helios"/>
                        </a:rPr>
                        <a:t>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Krittin Lekjaroen; Rachatapon Ponganantayotin; Arnon Charoenrat; Suree Funilkul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IoT Planting: Watering system using mobile application for the elderly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IEEE, 2016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446489">
                <a:tc>
                  <a:txBody>
                    <a:bodyPr anchor="t" rtlCol="false"/>
                    <a:lstStyle/>
                    <a:p>
                      <a:pPr algn="ctr">
                        <a:lnSpc>
                          <a:spcPts val="2100"/>
                        </a:lnSpc>
                        <a:defRPr/>
                      </a:pPr>
                      <a:r>
                        <a:rPr lang="en-US" sz="1500">
                          <a:solidFill>
                            <a:srgbClr val="000000"/>
                          </a:solidFill>
                          <a:latin typeface="Helios"/>
                        </a:rPr>
                        <a:t>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Nadia Rahmadina Aristawati</a:t>
                      </a:r>
                      <a:endParaRPr lang="en-US" sz="1100"/>
                    </a:p>
                    <a:p>
                      <a:pPr algn="ctr">
                        <a:lnSpc>
                          <a:spcPts val="2100"/>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Designing Plant Monitoring System Using Arduino</a:t>
                      </a:r>
                      <a:endParaRPr lang="en-US" sz="1100"/>
                    </a:p>
                    <a:p>
                      <a:pPr algn="ctr">
                        <a:lnSpc>
                          <a:spcPts val="2100"/>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PKM, 2023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561442">
                <a:tc>
                  <a:txBody>
                    <a:bodyPr anchor="t" rtlCol="false"/>
                    <a:lstStyle/>
                    <a:p>
                      <a:pPr algn="ctr">
                        <a:lnSpc>
                          <a:spcPts val="2100"/>
                        </a:lnSpc>
                        <a:defRPr/>
                      </a:pPr>
                      <a:r>
                        <a:rPr lang="en-US" sz="1500">
                          <a:solidFill>
                            <a:srgbClr val="000000"/>
                          </a:solidFill>
                          <a:latin typeface="Helios"/>
                        </a:rPr>
                        <a:t>10.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Sudhakar Ajmera</a:t>
                      </a:r>
                      <a:endParaRPr lang="en-US" sz="1100"/>
                    </a:p>
                    <a:p>
                      <a:pPr algn="ctr">
                        <a:lnSpc>
                          <a:spcPts val="2939"/>
                        </a:lnSpc>
                      </a:pPr>
                      <a:r>
                        <a:rPr lang="en-US" sz="2099">
                          <a:solidFill>
                            <a:srgbClr val="000000"/>
                          </a:solidFill>
                          <a:latin typeface="Helios"/>
                        </a:rPr>
                        <a:t>Nagaraju Jangam</a:t>
                      </a:r>
                    </a:p>
                    <a:p>
                      <a:pPr algn="ctr">
                        <a:lnSpc>
                          <a:spcPts val="2939"/>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GSM based water monitoring system for agriculture using arduino UNO</a:t>
                      </a:r>
                      <a:endParaRPr lang="en-US" sz="1100"/>
                    </a:p>
                    <a:p>
                      <a:pPr algn="ctr">
                        <a:lnSpc>
                          <a:spcPts val="2100"/>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939"/>
                        </a:lnSpc>
                        <a:defRPr/>
                      </a:pPr>
                      <a:r>
                        <a:rPr lang="en-US" sz="2099">
                          <a:solidFill>
                            <a:srgbClr val="000000"/>
                          </a:solidFill>
                          <a:latin typeface="Helios"/>
                        </a:rPr>
                        <a:t>AIP PUBLISHING , 2023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6" id="6"/>
          <p:cNvSpPr txBox="true"/>
          <p:nvPr/>
        </p:nvSpPr>
        <p:spPr>
          <a:xfrm rot="0">
            <a:off x="6301740" y="45085"/>
            <a:ext cx="5684520" cy="738504"/>
          </a:xfrm>
          <a:prstGeom prst="rect">
            <a:avLst/>
          </a:prstGeom>
        </p:spPr>
        <p:txBody>
          <a:bodyPr anchor="t" rtlCol="false" tIns="0" lIns="0" bIns="0" rIns="0">
            <a:spAutoFit/>
          </a:bodyPr>
          <a:lstStyle/>
          <a:p>
            <a:pPr algn="ctr">
              <a:lnSpc>
                <a:spcPts val="6020"/>
              </a:lnSpc>
            </a:pPr>
            <a:r>
              <a:rPr lang="en-US" sz="4300">
                <a:solidFill>
                  <a:srgbClr val="2A2E3A"/>
                </a:solidFill>
                <a:latin typeface="Canva Sans Bold"/>
              </a:rPr>
              <a:t>LITERATURE REVIEW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06984" y="-9783626"/>
            <a:ext cx="14927126" cy="14927126"/>
            <a:chOff x="0" y="0"/>
            <a:chExt cx="19902835" cy="19902835"/>
          </a:xfrm>
        </p:grpSpPr>
        <p:sp>
          <p:nvSpPr>
            <p:cNvPr name="Freeform 3" id="3"/>
            <p:cNvSpPr/>
            <p:nvPr/>
          </p:nvSpPr>
          <p:spPr>
            <a:xfrm flipH="false" flipV="false" rot="-1200957">
              <a:off x="2188270" y="2188270"/>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985643" y="1985643"/>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3829407" y="45085"/>
            <a:ext cx="10629186" cy="738504"/>
          </a:xfrm>
          <a:prstGeom prst="rect">
            <a:avLst/>
          </a:prstGeom>
        </p:spPr>
        <p:txBody>
          <a:bodyPr anchor="t" rtlCol="false" tIns="0" lIns="0" bIns="0" rIns="0">
            <a:spAutoFit/>
          </a:bodyPr>
          <a:lstStyle/>
          <a:p>
            <a:pPr algn="ctr">
              <a:lnSpc>
                <a:spcPts val="6020"/>
              </a:lnSpc>
            </a:pPr>
            <a:r>
              <a:rPr lang="en-US" sz="4300">
                <a:solidFill>
                  <a:srgbClr val="2A2E3A"/>
                </a:solidFill>
                <a:latin typeface="Canva Sans Bold"/>
              </a:rPr>
              <a:t>LIMITATION IDENTIFIED FROM SURVEY </a:t>
            </a:r>
          </a:p>
        </p:txBody>
      </p:sp>
      <p:sp>
        <p:nvSpPr>
          <p:cNvPr name="TextBox 6" id="6"/>
          <p:cNvSpPr txBox="true"/>
          <p:nvPr/>
        </p:nvSpPr>
        <p:spPr>
          <a:xfrm rot="0">
            <a:off x="0" y="3308165"/>
            <a:ext cx="18288000" cy="3778885"/>
          </a:xfrm>
          <a:prstGeom prst="rect">
            <a:avLst/>
          </a:prstGeom>
        </p:spPr>
        <p:txBody>
          <a:bodyPr anchor="t" rtlCol="false" tIns="0" lIns="0" bIns="0" rIns="0">
            <a:spAutoFit/>
          </a:bodyPr>
          <a:lstStyle/>
          <a:p>
            <a:pPr algn="just">
              <a:lnSpc>
                <a:spcPts val="4340"/>
              </a:lnSpc>
            </a:pPr>
            <a:r>
              <a:rPr lang="en-US" sz="3100">
                <a:solidFill>
                  <a:srgbClr val="2A2E3A"/>
                </a:solidFill>
                <a:latin typeface="Canva Sans"/>
              </a:rPr>
              <a:t>1) In present condition, they need to wait until field is fully watered. This restricts them to do other activities.</a:t>
            </a:r>
          </a:p>
          <a:p>
            <a:pPr algn="just">
              <a:lnSpc>
                <a:spcPts val="4340"/>
              </a:lnSpc>
            </a:pPr>
          </a:p>
          <a:p>
            <a:pPr algn="just">
              <a:lnSpc>
                <a:spcPts val="4340"/>
              </a:lnSpc>
            </a:pPr>
            <a:r>
              <a:rPr lang="en-US" sz="3100">
                <a:solidFill>
                  <a:srgbClr val="2A2E3A"/>
                </a:solidFill>
                <a:latin typeface="Canva Sans"/>
              </a:rPr>
              <a:t>2)For the future work, this project can be implemented in large scale by using many number of moist sensors and temperature sensors.</a:t>
            </a:r>
          </a:p>
          <a:p>
            <a:pPr algn="just">
              <a:lnSpc>
                <a:spcPts val="4340"/>
              </a:lnSpc>
            </a:pPr>
          </a:p>
          <a:p>
            <a:pPr algn="just">
              <a:lnSpc>
                <a:spcPts val="4340"/>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956411" y="5260677"/>
            <a:ext cx="6529733" cy="5026323"/>
          </a:xfrm>
          <a:custGeom>
            <a:avLst/>
            <a:gdLst/>
            <a:ahLst/>
            <a:cxnLst/>
            <a:rect r="r" b="b" t="t" l="l"/>
            <a:pathLst>
              <a:path h="5026323" w="6529733">
                <a:moveTo>
                  <a:pt x="0" y="0"/>
                </a:moveTo>
                <a:lnTo>
                  <a:pt x="6529733" y="0"/>
                </a:lnTo>
                <a:lnTo>
                  <a:pt x="6529733" y="5026323"/>
                </a:lnTo>
                <a:lnTo>
                  <a:pt x="0" y="5026323"/>
                </a:lnTo>
                <a:lnTo>
                  <a:pt x="0" y="0"/>
                </a:lnTo>
                <a:close/>
              </a:path>
            </a:pathLst>
          </a:custGeom>
          <a:blipFill>
            <a:blip r:embed="rId2"/>
            <a:stretch>
              <a:fillRect l="0" t="0" r="0" b="0"/>
            </a:stretch>
          </a:blipFill>
        </p:spPr>
      </p:sp>
      <p:sp>
        <p:nvSpPr>
          <p:cNvPr name="TextBox 3" id="3"/>
          <p:cNvSpPr txBox="true"/>
          <p:nvPr/>
        </p:nvSpPr>
        <p:spPr>
          <a:xfrm rot="0">
            <a:off x="5801856" y="26035"/>
            <a:ext cx="6684288"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STEPS FOLLOWED</a:t>
            </a:r>
          </a:p>
        </p:txBody>
      </p:sp>
      <p:sp>
        <p:nvSpPr>
          <p:cNvPr name="TextBox 4" id="4"/>
          <p:cNvSpPr txBox="true"/>
          <p:nvPr/>
        </p:nvSpPr>
        <p:spPr>
          <a:xfrm rot="0">
            <a:off x="0" y="363088"/>
            <a:ext cx="18288000" cy="4535975"/>
          </a:xfrm>
          <a:prstGeom prst="rect">
            <a:avLst/>
          </a:prstGeom>
        </p:spPr>
        <p:txBody>
          <a:bodyPr anchor="t" rtlCol="false" tIns="0" lIns="0" bIns="0" rIns="0">
            <a:spAutoFit/>
          </a:bodyPr>
          <a:lstStyle/>
          <a:p>
            <a:pPr>
              <a:lnSpc>
                <a:spcPts val="3980"/>
              </a:lnSpc>
            </a:pPr>
          </a:p>
          <a:p>
            <a:pPr>
              <a:lnSpc>
                <a:spcPts val="3980"/>
              </a:lnSpc>
            </a:pPr>
            <a:r>
              <a:rPr lang="en-US" sz="2843">
                <a:solidFill>
                  <a:srgbClr val="2A2E3A"/>
                </a:solidFill>
                <a:latin typeface="Helios Bold"/>
              </a:rPr>
              <a:t>STEP-1</a:t>
            </a:r>
          </a:p>
          <a:p>
            <a:pPr marL="613869" indent="-306935" lvl="1">
              <a:lnSpc>
                <a:spcPts val="3980"/>
              </a:lnSpc>
              <a:buFont typeface="Arial"/>
              <a:buChar char="•"/>
            </a:pPr>
            <a:r>
              <a:rPr lang="en-US" sz="2843">
                <a:solidFill>
                  <a:srgbClr val="2A2E3A"/>
                </a:solidFill>
                <a:latin typeface="Helios"/>
              </a:rPr>
              <a:t>The water content in surrounding air and materials such as soil is an important factor for the well-being of humans, animals, plants, and other living things. The term moisture generally refers to the water content of any material. It is applied to liquids and solids, whereas humidity refers to the water vapor content in gases.</a:t>
            </a:r>
          </a:p>
          <a:p>
            <a:pPr marL="613869" indent="-306935" lvl="1">
              <a:lnSpc>
                <a:spcPts val="3980"/>
              </a:lnSpc>
              <a:buFont typeface="Arial"/>
              <a:buChar char="•"/>
            </a:pPr>
            <a:r>
              <a:rPr lang="en-US" sz="2843">
                <a:solidFill>
                  <a:srgbClr val="2A2E3A"/>
                </a:solidFill>
                <a:latin typeface="Helios"/>
              </a:rPr>
              <a:t>This soil moisture sensor in our kit has two probes to pass current through the soil. It measures the resistance and represents the change in resistance as moisture level. More water makes the soil conduct electricity more easily (less resistance), while dry soil conducts electricity poorly (more resistance). This sensor will be helpful as a reminder to water your indoor plants or to monitor the soil moisture in your garden.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979148" y="4086898"/>
            <a:ext cx="6999432" cy="5171402"/>
          </a:xfrm>
          <a:custGeom>
            <a:avLst/>
            <a:gdLst/>
            <a:ahLst/>
            <a:cxnLst/>
            <a:rect r="r" b="b" t="t" l="l"/>
            <a:pathLst>
              <a:path h="5171402" w="6999432">
                <a:moveTo>
                  <a:pt x="0" y="0"/>
                </a:moveTo>
                <a:lnTo>
                  <a:pt x="6999433" y="0"/>
                </a:lnTo>
                <a:lnTo>
                  <a:pt x="6999433" y="5171402"/>
                </a:lnTo>
                <a:lnTo>
                  <a:pt x="0" y="5171402"/>
                </a:lnTo>
                <a:lnTo>
                  <a:pt x="0" y="0"/>
                </a:lnTo>
                <a:close/>
              </a:path>
            </a:pathLst>
          </a:custGeom>
          <a:blipFill>
            <a:blip r:embed="rId2"/>
            <a:stretch>
              <a:fillRect l="0" t="0" r="0" b="0"/>
            </a:stretch>
          </a:blipFill>
        </p:spPr>
      </p:sp>
      <p:sp>
        <p:nvSpPr>
          <p:cNvPr name="TextBox 3" id="3"/>
          <p:cNvSpPr txBox="true"/>
          <p:nvPr/>
        </p:nvSpPr>
        <p:spPr>
          <a:xfrm rot="0">
            <a:off x="5801856" y="26035"/>
            <a:ext cx="6684288"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STEPS FOLLOWED</a:t>
            </a:r>
          </a:p>
        </p:txBody>
      </p:sp>
      <p:sp>
        <p:nvSpPr>
          <p:cNvPr name="TextBox 4" id="4"/>
          <p:cNvSpPr txBox="true"/>
          <p:nvPr/>
        </p:nvSpPr>
        <p:spPr>
          <a:xfrm rot="0">
            <a:off x="0" y="363088"/>
            <a:ext cx="18288000" cy="3723810"/>
          </a:xfrm>
          <a:prstGeom prst="rect">
            <a:avLst/>
          </a:prstGeom>
        </p:spPr>
        <p:txBody>
          <a:bodyPr anchor="t" rtlCol="false" tIns="0" lIns="0" bIns="0" rIns="0">
            <a:spAutoFit/>
          </a:bodyPr>
          <a:lstStyle/>
          <a:p>
            <a:pPr>
              <a:lnSpc>
                <a:spcPts val="3700"/>
              </a:lnSpc>
            </a:pPr>
          </a:p>
          <a:p>
            <a:pPr>
              <a:lnSpc>
                <a:spcPts val="3700"/>
              </a:lnSpc>
            </a:pPr>
            <a:r>
              <a:rPr lang="en-US" sz="2643">
                <a:solidFill>
                  <a:srgbClr val="2A2E3A"/>
                </a:solidFill>
                <a:latin typeface="Helios Bold"/>
              </a:rPr>
              <a:t>STEP-2</a:t>
            </a:r>
          </a:p>
          <a:p>
            <a:pPr marL="570690" indent="-285345" lvl="1">
              <a:lnSpc>
                <a:spcPts val="3700"/>
              </a:lnSpc>
              <a:buFont typeface="Arial"/>
              <a:buChar char="•"/>
            </a:pPr>
            <a:r>
              <a:rPr lang="en-US" sz="2643">
                <a:solidFill>
                  <a:srgbClr val="2A2E3A"/>
                </a:solidFill>
                <a:latin typeface="Helios"/>
              </a:rPr>
              <a:t>A relay is basically an electrically actuated switch. Many sensors are incredibly sensitive and which may produce only small electric currents. When we need to use them in circuits involving larger currents, that's when relays bridge the gap; A relay makes it possible for small currents to activate larger ones, and to safely do so. </a:t>
            </a:r>
          </a:p>
          <a:p>
            <a:pPr>
              <a:lnSpc>
                <a:spcPts val="3700"/>
              </a:lnSpc>
            </a:pPr>
          </a:p>
          <a:p>
            <a:pPr marL="570690" indent="-285345" lvl="1">
              <a:lnSpc>
                <a:spcPts val="3700"/>
              </a:lnSpc>
              <a:buFont typeface="Arial"/>
              <a:buChar char="•"/>
            </a:pPr>
            <a:r>
              <a:rPr lang="en-US" sz="2643">
                <a:solidFill>
                  <a:srgbClr val="2A2E3A"/>
                </a:solidFill>
                <a:latin typeface="Helios"/>
              </a:rPr>
              <a:t>In this guide, the relay is used to turn the submersible water pump on and off.</a:t>
            </a:r>
          </a:p>
          <a:p>
            <a:pPr>
              <a:lnSpc>
                <a:spcPts val="370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049724" y="3620173"/>
            <a:ext cx="8188552" cy="6139167"/>
          </a:xfrm>
          <a:custGeom>
            <a:avLst/>
            <a:gdLst/>
            <a:ahLst/>
            <a:cxnLst/>
            <a:rect r="r" b="b" t="t" l="l"/>
            <a:pathLst>
              <a:path h="6139167" w="8188552">
                <a:moveTo>
                  <a:pt x="0" y="0"/>
                </a:moveTo>
                <a:lnTo>
                  <a:pt x="8188552" y="0"/>
                </a:lnTo>
                <a:lnTo>
                  <a:pt x="8188552" y="6139167"/>
                </a:lnTo>
                <a:lnTo>
                  <a:pt x="0" y="6139167"/>
                </a:lnTo>
                <a:lnTo>
                  <a:pt x="0" y="0"/>
                </a:lnTo>
                <a:close/>
              </a:path>
            </a:pathLst>
          </a:custGeom>
          <a:blipFill>
            <a:blip r:embed="rId2"/>
            <a:stretch>
              <a:fillRect l="0" t="0" r="0" b="0"/>
            </a:stretch>
          </a:blipFill>
        </p:spPr>
      </p:sp>
      <p:sp>
        <p:nvSpPr>
          <p:cNvPr name="TextBox 3" id="3"/>
          <p:cNvSpPr txBox="true"/>
          <p:nvPr/>
        </p:nvSpPr>
        <p:spPr>
          <a:xfrm rot="0">
            <a:off x="5801856" y="26035"/>
            <a:ext cx="6684288"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STEPS FOLLOWED</a:t>
            </a:r>
          </a:p>
        </p:txBody>
      </p:sp>
      <p:sp>
        <p:nvSpPr>
          <p:cNvPr name="TextBox 4" id="4"/>
          <p:cNvSpPr txBox="true"/>
          <p:nvPr/>
        </p:nvSpPr>
        <p:spPr>
          <a:xfrm rot="0">
            <a:off x="0" y="363088"/>
            <a:ext cx="18288000" cy="3257085"/>
          </a:xfrm>
          <a:prstGeom prst="rect">
            <a:avLst/>
          </a:prstGeom>
        </p:spPr>
        <p:txBody>
          <a:bodyPr anchor="t" rtlCol="false" tIns="0" lIns="0" bIns="0" rIns="0">
            <a:spAutoFit/>
          </a:bodyPr>
          <a:lstStyle/>
          <a:p>
            <a:pPr>
              <a:lnSpc>
                <a:spcPts val="3700"/>
              </a:lnSpc>
            </a:pPr>
          </a:p>
          <a:p>
            <a:pPr>
              <a:lnSpc>
                <a:spcPts val="3700"/>
              </a:lnSpc>
            </a:pPr>
            <a:r>
              <a:rPr lang="en-US" sz="2643">
                <a:solidFill>
                  <a:srgbClr val="2A2E3A"/>
                </a:solidFill>
                <a:latin typeface="Helios Bold"/>
              </a:rPr>
              <a:t>STEP-3</a:t>
            </a:r>
          </a:p>
          <a:p>
            <a:pPr marL="570690" indent="-285345" lvl="1">
              <a:lnSpc>
                <a:spcPts val="3700"/>
              </a:lnSpc>
              <a:buFont typeface="Arial"/>
              <a:buChar char="•"/>
            </a:pPr>
            <a:r>
              <a:rPr lang="en-US" sz="2643">
                <a:solidFill>
                  <a:srgbClr val="2A2E3A"/>
                </a:solidFill>
                <a:latin typeface="Helios"/>
              </a:rPr>
              <a:t>Without further ado, let's get started with connecting up the components. First, connect VCC on the relay to 5V pin on Arduino</a:t>
            </a:r>
          </a:p>
          <a:p>
            <a:pPr marL="570690" indent="-285345" lvl="1">
              <a:lnSpc>
                <a:spcPts val="3700"/>
              </a:lnSpc>
              <a:buFont typeface="Arial"/>
              <a:buChar char="•"/>
            </a:pPr>
            <a:r>
              <a:rPr lang="en-US" sz="2643">
                <a:solidFill>
                  <a:srgbClr val="2A2E3A"/>
                </a:solidFill>
                <a:latin typeface="Helios"/>
              </a:rPr>
              <a:t>Connect GND on the relay to negative power rail of breadboard.</a:t>
            </a:r>
          </a:p>
          <a:p>
            <a:pPr marL="570690" indent="-285345" lvl="1">
              <a:lnSpc>
                <a:spcPts val="3700"/>
              </a:lnSpc>
              <a:buFont typeface="Arial"/>
              <a:buChar char="•"/>
            </a:pPr>
            <a:r>
              <a:rPr lang="en-US" sz="2643">
                <a:solidFill>
                  <a:srgbClr val="2A2E3A"/>
                </a:solidFill>
                <a:latin typeface="Helios"/>
              </a:rPr>
              <a:t>Connect IN on relay to Pin 3 on Arduino.</a:t>
            </a:r>
          </a:p>
          <a:p>
            <a:pPr>
              <a:lnSpc>
                <a:spcPts val="3700"/>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058712" y="3687209"/>
            <a:ext cx="8170575" cy="6139167"/>
          </a:xfrm>
          <a:custGeom>
            <a:avLst/>
            <a:gdLst/>
            <a:ahLst/>
            <a:cxnLst/>
            <a:rect r="r" b="b" t="t" l="l"/>
            <a:pathLst>
              <a:path h="6139167" w="8170575">
                <a:moveTo>
                  <a:pt x="0" y="0"/>
                </a:moveTo>
                <a:lnTo>
                  <a:pt x="8170576" y="0"/>
                </a:lnTo>
                <a:lnTo>
                  <a:pt x="8170576" y="6139167"/>
                </a:lnTo>
                <a:lnTo>
                  <a:pt x="0" y="6139167"/>
                </a:lnTo>
                <a:lnTo>
                  <a:pt x="0" y="0"/>
                </a:lnTo>
                <a:close/>
              </a:path>
            </a:pathLst>
          </a:custGeom>
          <a:blipFill>
            <a:blip r:embed="rId2"/>
            <a:stretch>
              <a:fillRect l="0" t="0" r="0" b="0"/>
            </a:stretch>
          </a:blipFill>
        </p:spPr>
      </p:sp>
      <p:sp>
        <p:nvSpPr>
          <p:cNvPr name="TextBox 3" id="3"/>
          <p:cNvSpPr txBox="true"/>
          <p:nvPr/>
        </p:nvSpPr>
        <p:spPr>
          <a:xfrm rot="0">
            <a:off x="5801856" y="26035"/>
            <a:ext cx="6684288"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STEPS FOLLOWED</a:t>
            </a:r>
          </a:p>
        </p:txBody>
      </p:sp>
      <p:sp>
        <p:nvSpPr>
          <p:cNvPr name="TextBox 4" id="4"/>
          <p:cNvSpPr txBox="true"/>
          <p:nvPr/>
        </p:nvSpPr>
        <p:spPr>
          <a:xfrm rot="0">
            <a:off x="0" y="363088"/>
            <a:ext cx="18288000" cy="2790360"/>
          </a:xfrm>
          <a:prstGeom prst="rect">
            <a:avLst/>
          </a:prstGeom>
        </p:spPr>
        <p:txBody>
          <a:bodyPr anchor="t" rtlCol="false" tIns="0" lIns="0" bIns="0" rIns="0">
            <a:spAutoFit/>
          </a:bodyPr>
          <a:lstStyle/>
          <a:p>
            <a:pPr>
              <a:lnSpc>
                <a:spcPts val="3700"/>
              </a:lnSpc>
            </a:pPr>
          </a:p>
          <a:p>
            <a:pPr>
              <a:lnSpc>
                <a:spcPts val="3700"/>
              </a:lnSpc>
            </a:pPr>
            <a:r>
              <a:rPr lang="en-US" sz="2643">
                <a:solidFill>
                  <a:srgbClr val="2A2E3A"/>
                </a:solidFill>
                <a:latin typeface="Helios Bold"/>
              </a:rPr>
              <a:t>STEP-4</a:t>
            </a:r>
          </a:p>
          <a:p>
            <a:pPr marL="570690" indent="-285345" lvl="1">
              <a:lnSpc>
                <a:spcPts val="3700"/>
              </a:lnSpc>
              <a:buFont typeface="Arial"/>
              <a:buChar char="•"/>
            </a:pPr>
            <a:r>
              <a:rPr lang="en-US" sz="2643">
                <a:solidFill>
                  <a:srgbClr val="2A2E3A"/>
                </a:solidFill>
                <a:latin typeface="Helios"/>
              </a:rPr>
              <a:t>Connect the '-' black wire from battery pack to the negative power rail on the breadboard</a:t>
            </a:r>
          </a:p>
          <a:p>
            <a:pPr marL="570690" indent="-285345" lvl="1">
              <a:lnSpc>
                <a:spcPts val="3700"/>
              </a:lnSpc>
              <a:buFont typeface="Arial"/>
              <a:buChar char="•"/>
            </a:pPr>
            <a:r>
              <a:rPr lang="en-US" sz="2643">
                <a:solidFill>
                  <a:srgbClr val="2A2E3A"/>
                </a:solidFill>
                <a:latin typeface="Helios"/>
              </a:rPr>
              <a:t>Connect to the battery.</a:t>
            </a:r>
          </a:p>
          <a:p>
            <a:pPr marL="570690" indent="-285345" lvl="1">
              <a:lnSpc>
                <a:spcPts val="3700"/>
              </a:lnSpc>
              <a:buFont typeface="Arial"/>
              <a:buChar char="•"/>
            </a:pPr>
            <a:r>
              <a:rPr lang="en-US" sz="2643">
                <a:solidFill>
                  <a:srgbClr val="2A2E3A"/>
                </a:solidFill>
                <a:latin typeface="Helios"/>
              </a:rPr>
              <a:t>Next, connect the black wire of pump to negative power rail.</a:t>
            </a:r>
          </a:p>
          <a:p>
            <a:pPr>
              <a:lnSpc>
                <a:spcPts val="3700"/>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801856" y="4637881"/>
            <a:ext cx="7600782" cy="5649119"/>
          </a:xfrm>
          <a:custGeom>
            <a:avLst/>
            <a:gdLst/>
            <a:ahLst/>
            <a:cxnLst/>
            <a:rect r="r" b="b" t="t" l="l"/>
            <a:pathLst>
              <a:path h="5649119" w="7600782">
                <a:moveTo>
                  <a:pt x="0" y="0"/>
                </a:moveTo>
                <a:lnTo>
                  <a:pt x="7600782" y="0"/>
                </a:lnTo>
                <a:lnTo>
                  <a:pt x="7600782" y="5649119"/>
                </a:lnTo>
                <a:lnTo>
                  <a:pt x="0" y="5649119"/>
                </a:lnTo>
                <a:lnTo>
                  <a:pt x="0" y="0"/>
                </a:lnTo>
                <a:close/>
              </a:path>
            </a:pathLst>
          </a:custGeom>
          <a:blipFill>
            <a:blip r:embed="rId2"/>
            <a:stretch>
              <a:fillRect l="0" t="0" r="0" b="0"/>
            </a:stretch>
          </a:blipFill>
        </p:spPr>
      </p:sp>
      <p:sp>
        <p:nvSpPr>
          <p:cNvPr name="TextBox 3" id="3"/>
          <p:cNvSpPr txBox="true"/>
          <p:nvPr/>
        </p:nvSpPr>
        <p:spPr>
          <a:xfrm rot="0">
            <a:off x="5801856" y="26035"/>
            <a:ext cx="6684288"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STEPS FOLLOWED</a:t>
            </a:r>
          </a:p>
        </p:txBody>
      </p:sp>
      <p:sp>
        <p:nvSpPr>
          <p:cNvPr name="TextBox 4" id="4"/>
          <p:cNvSpPr txBox="true"/>
          <p:nvPr/>
        </p:nvSpPr>
        <p:spPr>
          <a:xfrm rot="0">
            <a:off x="0" y="363088"/>
            <a:ext cx="18288000" cy="5123985"/>
          </a:xfrm>
          <a:prstGeom prst="rect">
            <a:avLst/>
          </a:prstGeom>
        </p:spPr>
        <p:txBody>
          <a:bodyPr anchor="t" rtlCol="false" tIns="0" lIns="0" bIns="0" rIns="0">
            <a:spAutoFit/>
          </a:bodyPr>
          <a:lstStyle/>
          <a:p>
            <a:pPr>
              <a:lnSpc>
                <a:spcPts val="3700"/>
              </a:lnSpc>
            </a:pPr>
          </a:p>
          <a:p>
            <a:pPr>
              <a:lnSpc>
                <a:spcPts val="3700"/>
              </a:lnSpc>
            </a:pPr>
            <a:r>
              <a:rPr lang="en-US" sz="2643">
                <a:solidFill>
                  <a:srgbClr val="2A2E3A"/>
                </a:solidFill>
                <a:latin typeface="Helios Bold"/>
              </a:rPr>
              <a:t>STEP-5</a:t>
            </a:r>
          </a:p>
          <a:p>
            <a:pPr>
              <a:lnSpc>
                <a:spcPts val="3700"/>
              </a:lnSpc>
            </a:pPr>
          </a:p>
          <a:p>
            <a:pPr marL="570690" indent="-285345" lvl="1">
              <a:lnSpc>
                <a:spcPts val="3700"/>
              </a:lnSpc>
              <a:buFont typeface="Arial"/>
              <a:buChar char="•"/>
            </a:pPr>
            <a:r>
              <a:rPr lang="en-US" sz="2643">
                <a:solidFill>
                  <a:srgbClr val="2A2E3A"/>
                </a:solidFill>
                <a:latin typeface="Helios"/>
              </a:rPr>
              <a:t>Connect two F-F jumper wires from the soil moisture sensor probe to the comparison module included in the kit.</a:t>
            </a:r>
          </a:p>
          <a:p>
            <a:pPr marL="570690" indent="-285345" lvl="1">
              <a:lnSpc>
                <a:spcPts val="3700"/>
              </a:lnSpc>
              <a:buFont typeface="Arial"/>
              <a:buChar char="•"/>
            </a:pPr>
            <a:r>
              <a:rPr lang="en-US" sz="2643">
                <a:solidFill>
                  <a:srgbClr val="2A2E3A"/>
                </a:solidFill>
                <a:latin typeface="Helios"/>
              </a:rPr>
              <a:t>Connect a F-M jumper wire from AO on the module to A0 on Arduino.</a:t>
            </a:r>
          </a:p>
          <a:p>
            <a:pPr marL="570690" indent="-285345" lvl="1">
              <a:lnSpc>
                <a:spcPts val="3700"/>
              </a:lnSpc>
              <a:buFont typeface="Arial"/>
              <a:buChar char="•"/>
            </a:pPr>
            <a:r>
              <a:rPr lang="en-US" sz="2643">
                <a:solidFill>
                  <a:srgbClr val="2A2E3A"/>
                </a:solidFill>
                <a:latin typeface="Helios"/>
              </a:rPr>
              <a:t>Connect a F-M jumper wire from GND on the module to GND on Arduino.</a:t>
            </a:r>
          </a:p>
          <a:p>
            <a:pPr marL="570690" indent="-285345" lvl="1">
              <a:lnSpc>
                <a:spcPts val="3700"/>
              </a:lnSpc>
              <a:buFont typeface="Arial"/>
              <a:buChar char="•"/>
            </a:pPr>
            <a:r>
              <a:rPr lang="en-US" sz="2643">
                <a:solidFill>
                  <a:srgbClr val="2A2E3A"/>
                </a:solidFill>
                <a:latin typeface="Helios"/>
              </a:rPr>
              <a:t>Connect a F-M jumper wire from VCC on the module to 3.3V on the Arduino.</a:t>
            </a:r>
          </a:p>
          <a:p>
            <a:pPr marL="570690" indent="-285345" lvl="1">
              <a:lnSpc>
                <a:spcPts val="3700"/>
              </a:lnSpc>
              <a:buFont typeface="Arial"/>
              <a:buChar char="•"/>
            </a:pPr>
            <a:r>
              <a:rPr lang="en-US" sz="2643">
                <a:solidFill>
                  <a:srgbClr val="2A2E3A"/>
                </a:solidFill>
                <a:latin typeface="Helios"/>
              </a:rPr>
              <a:t>Connect red wire of pump to NC.</a:t>
            </a:r>
          </a:p>
          <a:p>
            <a:pPr marL="570690" indent="-285345" lvl="1">
              <a:lnSpc>
                <a:spcPts val="3700"/>
              </a:lnSpc>
              <a:buFont typeface="Arial"/>
              <a:buChar char="•"/>
            </a:pPr>
            <a:r>
              <a:rPr lang="en-US" sz="2643">
                <a:solidFill>
                  <a:srgbClr val="2A2E3A"/>
                </a:solidFill>
                <a:latin typeface="Helios"/>
              </a:rPr>
              <a:t>Connect the '+' red wire from battery holder to COM on the relay.</a:t>
            </a:r>
          </a:p>
          <a:p>
            <a:pPr>
              <a:lnSpc>
                <a:spcPts val="3700"/>
              </a:lnSpc>
            </a:pPr>
          </a:p>
          <a:p>
            <a:pPr>
              <a:lnSpc>
                <a:spcPts val="3700"/>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994251" y="3437759"/>
            <a:ext cx="8299499" cy="6210315"/>
          </a:xfrm>
          <a:custGeom>
            <a:avLst/>
            <a:gdLst/>
            <a:ahLst/>
            <a:cxnLst/>
            <a:rect r="r" b="b" t="t" l="l"/>
            <a:pathLst>
              <a:path h="6210315" w="8299499">
                <a:moveTo>
                  <a:pt x="0" y="0"/>
                </a:moveTo>
                <a:lnTo>
                  <a:pt x="8299498" y="0"/>
                </a:lnTo>
                <a:lnTo>
                  <a:pt x="8299498" y="6210315"/>
                </a:lnTo>
                <a:lnTo>
                  <a:pt x="0" y="6210315"/>
                </a:lnTo>
                <a:lnTo>
                  <a:pt x="0" y="0"/>
                </a:lnTo>
                <a:close/>
              </a:path>
            </a:pathLst>
          </a:custGeom>
          <a:blipFill>
            <a:blip r:embed="rId2"/>
            <a:stretch>
              <a:fillRect l="0" t="0" r="0" b="0"/>
            </a:stretch>
          </a:blipFill>
        </p:spPr>
      </p:sp>
      <p:sp>
        <p:nvSpPr>
          <p:cNvPr name="TextBox 3" id="3"/>
          <p:cNvSpPr txBox="true"/>
          <p:nvPr/>
        </p:nvSpPr>
        <p:spPr>
          <a:xfrm rot="0">
            <a:off x="5801856" y="26035"/>
            <a:ext cx="6684288"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STEPS FOLLOWED</a:t>
            </a:r>
          </a:p>
        </p:txBody>
      </p:sp>
      <p:sp>
        <p:nvSpPr>
          <p:cNvPr name="TextBox 4" id="4"/>
          <p:cNvSpPr txBox="true"/>
          <p:nvPr/>
        </p:nvSpPr>
        <p:spPr>
          <a:xfrm rot="0">
            <a:off x="0" y="363088"/>
            <a:ext cx="18288000" cy="2323635"/>
          </a:xfrm>
          <a:prstGeom prst="rect">
            <a:avLst/>
          </a:prstGeom>
        </p:spPr>
        <p:txBody>
          <a:bodyPr anchor="t" rtlCol="false" tIns="0" lIns="0" bIns="0" rIns="0">
            <a:spAutoFit/>
          </a:bodyPr>
          <a:lstStyle/>
          <a:p>
            <a:pPr>
              <a:lnSpc>
                <a:spcPts val="3700"/>
              </a:lnSpc>
            </a:pPr>
          </a:p>
          <a:p>
            <a:pPr>
              <a:lnSpc>
                <a:spcPts val="3700"/>
              </a:lnSpc>
            </a:pPr>
            <a:r>
              <a:rPr lang="en-US" sz="2643">
                <a:solidFill>
                  <a:srgbClr val="2A2E3A"/>
                </a:solidFill>
                <a:latin typeface="Helios Bold"/>
              </a:rPr>
              <a:t>STEP-5</a:t>
            </a:r>
          </a:p>
          <a:p>
            <a:pPr marL="570690" indent="-285345" lvl="1">
              <a:lnSpc>
                <a:spcPts val="3700"/>
              </a:lnSpc>
              <a:buFont typeface="Arial"/>
              <a:buChar char="•"/>
            </a:pPr>
            <a:r>
              <a:rPr lang="en-US" sz="2643">
                <a:solidFill>
                  <a:srgbClr val="2A2E3A"/>
                </a:solidFill>
                <a:latin typeface="Helios"/>
              </a:rPr>
              <a:t>Connect a M-M wire from the negative power rail of breadboard, to GND pin on Arduino</a:t>
            </a:r>
          </a:p>
          <a:p>
            <a:pPr marL="570690" indent="-285345" lvl="1">
              <a:lnSpc>
                <a:spcPts val="3700"/>
              </a:lnSpc>
              <a:buFont typeface="Arial"/>
              <a:buChar char="•"/>
            </a:pPr>
            <a:r>
              <a:rPr lang="en-US" sz="2643">
                <a:solidFill>
                  <a:srgbClr val="2A2E3A"/>
                </a:solidFill>
                <a:latin typeface="Helios"/>
              </a:rPr>
              <a:t>Next, we will get started with programming the Arduino, so connect it to a computer with the Arduino IDE installed.</a:t>
            </a:r>
          </a:p>
          <a:p>
            <a:pPr>
              <a:lnSpc>
                <a:spcPts val="3700"/>
              </a:lnSpc>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0"/>
            <a:ext cx="16772881" cy="12579661"/>
          </a:xfrm>
          <a:custGeom>
            <a:avLst/>
            <a:gdLst/>
            <a:ahLst/>
            <a:cxnLst/>
            <a:rect r="r" b="b" t="t" l="l"/>
            <a:pathLst>
              <a:path h="12579661" w="16772881">
                <a:moveTo>
                  <a:pt x="0" y="0"/>
                </a:moveTo>
                <a:lnTo>
                  <a:pt x="16772881" y="0"/>
                </a:lnTo>
                <a:lnTo>
                  <a:pt x="16772881" y="12579661"/>
                </a:lnTo>
                <a:lnTo>
                  <a:pt x="0" y="12579661"/>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A643F"/>
        </a:solidFill>
      </p:bgPr>
    </p:bg>
    <p:spTree>
      <p:nvGrpSpPr>
        <p:cNvPr id="1" name=""/>
        <p:cNvGrpSpPr/>
        <p:nvPr/>
      </p:nvGrpSpPr>
      <p:grpSpPr>
        <a:xfrm>
          <a:off x="0" y="0"/>
          <a:ext cx="0" cy="0"/>
          <a:chOff x="0" y="0"/>
          <a:chExt cx="0" cy="0"/>
        </a:xfrm>
      </p:grpSpPr>
      <p:grpSp>
        <p:nvGrpSpPr>
          <p:cNvPr name="Group 2" id="2"/>
          <p:cNvGrpSpPr/>
          <p:nvPr/>
        </p:nvGrpSpPr>
        <p:grpSpPr>
          <a:xfrm rot="0">
            <a:off x="9525" y="0"/>
            <a:ext cx="18288000" cy="3773114"/>
            <a:chOff x="0" y="0"/>
            <a:chExt cx="24384000" cy="5030819"/>
          </a:xfrm>
        </p:grpSpPr>
        <p:pic>
          <p:nvPicPr>
            <p:cNvPr name="Picture 3" id="3"/>
            <p:cNvPicPr>
              <a:picLocks noChangeAspect="true"/>
            </p:cNvPicPr>
            <p:nvPr/>
          </p:nvPicPr>
          <p:blipFill>
            <a:blip r:embed="rId2">
              <a:alphaModFix amt="14000"/>
            </a:blip>
            <a:srcRect l="0" t="56758" r="0" b="6644"/>
            <a:stretch>
              <a:fillRect/>
            </a:stretch>
          </p:blipFill>
          <p:spPr>
            <a:xfrm flipH="false" flipV="false">
              <a:off x="0" y="0"/>
              <a:ext cx="24384000" cy="5030819"/>
            </a:xfrm>
            <a:prstGeom prst="rect">
              <a:avLst/>
            </a:prstGeom>
          </p:spPr>
        </p:pic>
      </p:grpSp>
      <p:grpSp>
        <p:nvGrpSpPr>
          <p:cNvPr name="Group 4" id="4"/>
          <p:cNvGrpSpPr/>
          <p:nvPr/>
        </p:nvGrpSpPr>
        <p:grpSpPr>
          <a:xfrm rot="0">
            <a:off x="9525" y="1694783"/>
            <a:ext cx="18288000" cy="8592217"/>
            <a:chOff x="0" y="0"/>
            <a:chExt cx="4816593" cy="2262971"/>
          </a:xfrm>
        </p:grpSpPr>
        <p:sp>
          <p:nvSpPr>
            <p:cNvPr name="Freeform 5" id="5"/>
            <p:cNvSpPr/>
            <p:nvPr/>
          </p:nvSpPr>
          <p:spPr>
            <a:xfrm flipH="false" flipV="false" rot="0">
              <a:off x="0" y="0"/>
              <a:ext cx="4816592" cy="2262971"/>
            </a:xfrm>
            <a:custGeom>
              <a:avLst/>
              <a:gdLst/>
              <a:ahLst/>
              <a:cxnLst/>
              <a:rect r="r" b="b" t="t" l="l"/>
              <a:pathLst>
                <a:path h="2262971" w="4816592">
                  <a:moveTo>
                    <a:pt x="0" y="0"/>
                  </a:moveTo>
                  <a:lnTo>
                    <a:pt x="4816592" y="0"/>
                  </a:lnTo>
                  <a:lnTo>
                    <a:pt x="4816592" y="2262971"/>
                  </a:lnTo>
                  <a:lnTo>
                    <a:pt x="0" y="2262971"/>
                  </a:lnTo>
                  <a:close/>
                </a:path>
              </a:pathLst>
            </a:custGeom>
            <a:solidFill>
              <a:srgbClr val="F4F4F4"/>
            </a:solidFill>
          </p:spPr>
        </p:sp>
        <p:sp>
          <p:nvSpPr>
            <p:cNvPr name="TextBox 6" id="6"/>
            <p:cNvSpPr txBox="true"/>
            <p:nvPr/>
          </p:nvSpPr>
          <p:spPr>
            <a:xfrm>
              <a:off x="0" y="-57150"/>
              <a:ext cx="812800" cy="869950"/>
            </a:xfrm>
            <a:prstGeom prst="rect">
              <a:avLst/>
            </a:prstGeom>
          </p:spPr>
          <p:txBody>
            <a:bodyPr anchor="ctr" rtlCol="false" tIns="50800" lIns="50800" bIns="50800" rIns="50800"/>
            <a:lstStyle/>
            <a:p>
              <a:pPr algn="ctr">
                <a:lnSpc>
                  <a:spcPts val="3639"/>
                </a:lnSpc>
              </a:pPr>
            </a:p>
          </p:txBody>
        </p:sp>
      </p:grpSp>
      <p:sp>
        <p:nvSpPr>
          <p:cNvPr name="Freeform 7" id="7"/>
          <p:cNvSpPr/>
          <p:nvPr/>
        </p:nvSpPr>
        <p:spPr>
          <a:xfrm flipH="false" flipV="false" rot="0">
            <a:off x="8333203" y="-1109791"/>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8333203" y="9678747"/>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6213812" y="549243"/>
            <a:ext cx="5879425"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INTRODUCTION</a:t>
            </a:r>
          </a:p>
        </p:txBody>
      </p:sp>
      <p:sp>
        <p:nvSpPr>
          <p:cNvPr name="TextBox 10" id="10"/>
          <p:cNvSpPr txBox="true"/>
          <p:nvPr/>
        </p:nvSpPr>
        <p:spPr>
          <a:xfrm rot="0">
            <a:off x="298238" y="2084410"/>
            <a:ext cx="17710575" cy="6356985"/>
          </a:xfrm>
          <a:prstGeom prst="rect">
            <a:avLst/>
          </a:prstGeom>
        </p:spPr>
        <p:txBody>
          <a:bodyPr anchor="t" rtlCol="false" tIns="0" lIns="0" bIns="0" rIns="0">
            <a:spAutoFit/>
          </a:bodyPr>
          <a:lstStyle/>
          <a:p>
            <a:pPr algn="just">
              <a:lnSpc>
                <a:spcPts val="5039"/>
              </a:lnSpc>
            </a:pPr>
            <a:r>
              <a:rPr lang="en-US" sz="3599">
                <a:solidFill>
                  <a:srgbClr val="2A2E3A"/>
                </a:solidFill>
                <a:latin typeface="Canva Sans"/>
              </a:rPr>
              <a:t>The Robotics-Based Plant Hydration System seeks to revolutionize plant care by leveraging the capabilities of robotics, automation, and artificial intelligence (AI). This system aims to provide precise and adaptive plant hydration, tailored to the unique needs of each plant, while minimizing water wastage and human intervention. By utilizing cutting-edge technologies such as sensors, actuators, and machine learning algorithms, this system has the potential to redefine how we care for our plants, whether they are in our homes, offices, or vast agricultural fields.</a:t>
            </a:r>
          </a:p>
          <a:p>
            <a:pPr algn="just">
              <a:lnSpc>
                <a:spcPts val="5039"/>
              </a:lnSpc>
            </a:pPr>
          </a:p>
          <a:p>
            <a:pPr algn="just">
              <a:lnSpc>
                <a:spcPts val="5039"/>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8868"/>
            <a:ext cx="9144000" cy="10295868"/>
            <a:chOff x="0" y="0"/>
            <a:chExt cx="2408296" cy="2711669"/>
          </a:xfrm>
        </p:grpSpPr>
        <p:sp>
          <p:nvSpPr>
            <p:cNvPr name="Freeform 3" id="3"/>
            <p:cNvSpPr/>
            <p:nvPr/>
          </p:nvSpPr>
          <p:spPr>
            <a:xfrm flipH="false" flipV="false" rot="0">
              <a:off x="0" y="0"/>
              <a:ext cx="2408296" cy="2711669"/>
            </a:xfrm>
            <a:custGeom>
              <a:avLst/>
              <a:gdLst/>
              <a:ahLst/>
              <a:cxnLst/>
              <a:rect r="r" b="b" t="t" l="l"/>
              <a:pathLst>
                <a:path h="2711669" w="2408296">
                  <a:moveTo>
                    <a:pt x="0" y="0"/>
                  </a:moveTo>
                  <a:lnTo>
                    <a:pt x="2408296" y="0"/>
                  </a:lnTo>
                  <a:lnTo>
                    <a:pt x="2408296" y="2711669"/>
                  </a:lnTo>
                  <a:lnTo>
                    <a:pt x="0" y="2711669"/>
                  </a:lnTo>
                  <a:close/>
                </a:path>
              </a:pathLst>
            </a:custGeom>
            <a:solidFill>
              <a:srgbClr val="F4F4F4"/>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100"/>
                </a:lnSpc>
              </a:pPr>
            </a:p>
          </p:txBody>
        </p:sp>
      </p:grpSp>
      <p:sp>
        <p:nvSpPr>
          <p:cNvPr name="TextBox 5" id="5"/>
          <p:cNvSpPr txBox="true"/>
          <p:nvPr/>
        </p:nvSpPr>
        <p:spPr>
          <a:xfrm rot="0">
            <a:off x="6722566" y="26035"/>
            <a:ext cx="4842867"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REFERENCES</a:t>
            </a:r>
          </a:p>
        </p:txBody>
      </p:sp>
      <p:sp>
        <p:nvSpPr>
          <p:cNvPr name="TextBox 6" id="6"/>
          <p:cNvSpPr txBox="true"/>
          <p:nvPr/>
        </p:nvSpPr>
        <p:spPr>
          <a:xfrm rot="0">
            <a:off x="0" y="1415472"/>
            <a:ext cx="18288000" cy="6719820"/>
          </a:xfrm>
          <a:prstGeom prst="rect">
            <a:avLst/>
          </a:prstGeom>
        </p:spPr>
        <p:txBody>
          <a:bodyPr anchor="t" rtlCol="false" tIns="0" lIns="0" bIns="0" rIns="0">
            <a:spAutoFit/>
          </a:bodyPr>
          <a:lstStyle/>
          <a:p>
            <a:pPr marL="604529" indent="-302265" lvl="1">
              <a:lnSpc>
                <a:spcPts val="5348"/>
              </a:lnSpc>
              <a:buFont typeface="Arial"/>
              <a:buChar char="•"/>
            </a:pPr>
            <a:r>
              <a:rPr lang="en-US" sz="2800">
                <a:solidFill>
                  <a:srgbClr val="2A2E3A"/>
                </a:solidFill>
                <a:latin typeface="Arimo Bold"/>
                <a:hlinkClick r:id="rId2" tooltip="https://ieeexplore.ieee.org/abstract/document/8326027"/>
              </a:rPr>
              <a:t>https://ieeexplore.ieee.org/abstract/document/832602</a:t>
            </a:r>
            <a:r>
              <a:rPr lang="en-US" sz="2800" u="sng">
                <a:solidFill>
                  <a:srgbClr val="2A2E3A"/>
                </a:solidFill>
                <a:latin typeface="Arimo Bold"/>
                <a:hlinkClick r:id="rId3" tooltip="https://ieeexplore.ieee.org/abstract/document/8326027"/>
              </a:rPr>
              <a:t>7</a:t>
            </a:r>
          </a:p>
          <a:p>
            <a:pPr marL="604529" indent="-302265" lvl="1">
              <a:lnSpc>
                <a:spcPts val="5348"/>
              </a:lnSpc>
              <a:buFont typeface="Arial"/>
              <a:buChar char="•"/>
            </a:pPr>
            <a:r>
              <a:rPr lang="en-US" sz="2800">
                <a:solidFill>
                  <a:srgbClr val="2A2E3A"/>
                </a:solidFill>
                <a:latin typeface="Arimo Bold"/>
              </a:rPr>
              <a:t>https://beei.org/index.php/EEI/article/view/1896</a:t>
            </a:r>
          </a:p>
          <a:p>
            <a:pPr marL="604529" indent="-302265" lvl="1">
              <a:lnSpc>
                <a:spcPts val="5348"/>
              </a:lnSpc>
              <a:buFont typeface="Arial"/>
              <a:buChar char="•"/>
            </a:pPr>
            <a:r>
              <a:rPr lang="en-US" sz="2800">
                <a:solidFill>
                  <a:srgbClr val="2A2E3A"/>
                </a:solidFill>
                <a:latin typeface="Arimo Bold"/>
              </a:rPr>
              <a:t>https://ieeexplore.ieee.org/abstract/document/7557245</a:t>
            </a:r>
          </a:p>
          <a:p>
            <a:pPr marL="604529" indent="-302265" lvl="1">
              <a:lnSpc>
                <a:spcPts val="5348"/>
              </a:lnSpc>
              <a:buFont typeface="Arial"/>
              <a:buChar char="•"/>
            </a:pPr>
            <a:r>
              <a:rPr lang="en-US" sz="2800">
                <a:solidFill>
                  <a:srgbClr val="2A2E3A"/>
                </a:solidFill>
                <a:latin typeface="Arimo Bold"/>
              </a:rPr>
              <a:t>https://ieeexplore.ieee.org/abstract/document/8753100</a:t>
            </a:r>
          </a:p>
          <a:p>
            <a:pPr marL="604529" indent="-302265" lvl="1">
              <a:lnSpc>
                <a:spcPts val="5348"/>
              </a:lnSpc>
              <a:buFont typeface="Arial"/>
              <a:buChar char="•"/>
            </a:pPr>
            <a:r>
              <a:rPr lang="en-US" sz="2800">
                <a:solidFill>
                  <a:srgbClr val="2A2E3A"/>
                </a:solidFill>
                <a:latin typeface="Arimo Bold"/>
              </a:rPr>
              <a:t>https://iopscience.iop.org/article/10.1088/1742-6596/978/1/012014/meta</a:t>
            </a:r>
          </a:p>
          <a:p>
            <a:pPr marL="604529" indent="-302265" lvl="1">
              <a:lnSpc>
                <a:spcPts val="5348"/>
              </a:lnSpc>
              <a:buFont typeface="Arial"/>
              <a:buChar char="•"/>
            </a:pPr>
            <a:r>
              <a:rPr lang="en-US" sz="2800">
                <a:solidFill>
                  <a:srgbClr val="2A2E3A"/>
                </a:solidFill>
                <a:latin typeface="Arimo Bold"/>
              </a:rPr>
              <a:t>https://ieeexplore.ieee.org/abstract/document/7859873/authors#authors</a:t>
            </a:r>
          </a:p>
          <a:p>
            <a:pPr marL="604529" indent="-302265" lvl="1">
              <a:lnSpc>
                <a:spcPts val="5348"/>
              </a:lnSpc>
              <a:buFont typeface="Arial"/>
              <a:buChar char="•"/>
            </a:pPr>
            <a:r>
              <a:rPr lang="en-US" sz="2800">
                <a:solidFill>
                  <a:srgbClr val="2A2E3A"/>
                </a:solidFill>
                <a:latin typeface="Arimo Bold"/>
              </a:rPr>
              <a:t>https://digital-library.theiet.org/content/conferences/10.1049/cp.2018.1401</a:t>
            </a:r>
          </a:p>
          <a:p>
            <a:pPr marL="604529" indent="-302265" lvl="1">
              <a:lnSpc>
                <a:spcPts val="5348"/>
              </a:lnSpc>
              <a:buFont typeface="Arial"/>
              <a:buChar char="•"/>
            </a:pPr>
            <a:r>
              <a:rPr lang="en-US" sz="2800">
                <a:solidFill>
                  <a:srgbClr val="2A2E3A"/>
                </a:solidFill>
                <a:latin typeface="Arimo Bold"/>
              </a:rPr>
              <a:t>https://adpi-indonesia.id/icorad/index.php/home/article/view/84</a:t>
            </a:r>
          </a:p>
          <a:p>
            <a:pPr marL="604529" indent="-302265" lvl="1">
              <a:lnSpc>
                <a:spcPts val="5348"/>
              </a:lnSpc>
              <a:buFont typeface="Arial"/>
              <a:buChar char="•"/>
            </a:pPr>
            <a:r>
              <a:rPr lang="en-US" sz="2800">
                <a:solidFill>
                  <a:srgbClr val="2A2E3A"/>
                </a:solidFill>
                <a:latin typeface="Arimo Bold"/>
              </a:rPr>
              <a:t>https://pubs.aip.org/aip/acp/article-abstract/2492/1/020076/2891989/GSM-based-water-monitoring-system-for-agriculture?redirectedFrom=fulltext</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125919"/>
            <a:ext cx="18288000" cy="1161081"/>
            <a:chOff x="0" y="0"/>
            <a:chExt cx="4816593" cy="305799"/>
          </a:xfrm>
        </p:grpSpPr>
        <p:sp>
          <p:nvSpPr>
            <p:cNvPr name="Freeform 3" id="3"/>
            <p:cNvSpPr/>
            <p:nvPr/>
          </p:nvSpPr>
          <p:spPr>
            <a:xfrm flipH="false" flipV="false" rot="0">
              <a:off x="0" y="0"/>
              <a:ext cx="4816592" cy="305799"/>
            </a:xfrm>
            <a:custGeom>
              <a:avLst/>
              <a:gdLst/>
              <a:ahLst/>
              <a:cxnLst/>
              <a:rect r="r" b="b" t="t" l="l"/>
              <a:pathLst>
                <a:path h="305799" w="4816592">
                  <a:moveTo>
                    <a:pt x="0" y="0"/>
                  </a:moveTo>
                  <a:lnTo>
                    <a:pt x="4816592" y="0"/>
                  </a:lnTo>
                  <a:lnTo>
                    <a:pt x="4816592" y="305799"/>
                  </a:lnTo>
                  <a:lnTo>
                    <a:pt x="0" y="305799"/>
                  </a:lnTo>
                  <a:close/>
                </a:path>
              </a:pathLst>
            </a:custGeom>
            <a:solidFill>
              <a:srgbClr val="F4F4F4"/>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100"/>
                </a:lnSpc>
              </a:pPr>
            </a:p>
          </p:txBody>
        </p:sp>
      </p:grpSp>
      <p:sp>
        <p:nvSpPr>
          <p:cNvPr name="TextBox 5" id="5"/>
          <p:cNvSpPr txBox="true"/>
          <p:nvPr/>
        </p:nvSpPr>
        <p:spPr>
          <a:xfrm rot="0">
            <a:off x="6274420" y="3423921"/>
            <a:ext cx="11293435" cy="2562273"/>
          </a:xfrm>
          <a:prstGeom prst="rect">
            <a:avLst/>
          </a:prstGeom>
        </p:spPr>
        <p:txBody>
          <a:bodyPr anchor="t" rtlCol="false" tIns="0" lIns="0" bIns="0" rIns="0">
            <a:spAutoFit/>
          </a:bodyPr>
          <a:lstStyle/>
          <a:p>
            <a:pPr algn="ctr">
              <a:lnSpc>
                <a:spcPts val="20997"/>
              </a:lnSpc>
            </a:pPr>
            <a:r>
              <a:rPr lang="en-US" sz="14998">
                <a:solidFill>
                  <a:srgbClr val="2A2E3A"/>
                </a:solidFill>
                <a:latin typeface="Canva Sans Bold"/>
              </a:rPr>
              <a:t>THANK YOU</a:t>
            </a:r>
          </a:p>
        </p:txBody>
      </p:sp>
      <p:grpSp>
        <p:nvGrpSpPr>
          <p:cNvPr name="Group 6" id="6"/>
          <p:cNvGrpSpPr/>
          <p:nvPr/>
        </p:nvGrpSpPr>
        <p:grpSpPr>
          <a:xfrm rot="0">
            <a:off x="-6871577" y="-1640731"/>
            <a:ext cx="14927126" cy="14927126"/>
            <a:chOff x="0" y="0"/>
            <a:chExt cx="19902835" cy="19902835"/>
          </a:xfrm>
        </p:grpSpPr>
        <p:sp>
          <p:nvSpPr>
            <p:cNvPr name="Freeform 7" id="7"/>
            <p:cNvSpPr/>
            <p:nvPr/>
          </p:nvSpPr>
          <p:spPr>
            <a:xfrm flipH="false" flipV="false" rot="-1200957">
              <a:off x="2188270" y="2188270"/>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985643" y="1985643"/>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A643F"/>
        </a:solidFill>
      </p:bgPr>
    </p:bg>
    <p:spTree>
      <p:nvGrpSpPr>
        <p:cNvPr id="1" name=""/>
        <p:cNvGrpSpPr/>
        <p:nvPr/>
      </p:nvGrpSpPr>
      <p:grpSpPr>
        <a:xfrm>
          <a:off x="0" y="0"/>
          <a:ext cx="0" cy="0"/>
          <a:chOff x="0" y="0"/>
          <a:chExt cx="0" cy="0"/>
        </a:xfrm>
      </p:grpSpPr>
      <p:grpSp>
        <p:nvGrpSpPr>
          <p:cNvPr name="Group 2" id="2"/>
          <p:cNvGrpSpPr/>
          <p:nvPr/>
        </p:nvGrpSpPr>
        <p:grpSpPr>
          <a:xfrm rot="0">
            <a:off x="9525" y="0"/>
            <a:ext cx="18288000" cy="3773114"/>
            <a:chOff x="0" y="0"/>
            <a:chExt cx="24384000" cy="5030819"/>
          </a:xfrm>
        </p:grpSpPr>
        <p:pic>
          <p:nvPicPr>
            <p:cNvPr name="Picture 3" id="3"/>
            <p:cNvPicPr>
              <a:picLocks noChangeAspect="true"/>
            </p:cNvPicPr>
            <p:nvPr/>
          </p:nvPicPr>
          <p:blipFill>
            <a:blip r:embed="rId2">
              <a:alphaModFix amt="14000"/>
            </a:blip>
            <a:srcRect l="0" t="56758" r="0" b="6644"/>
            <a:stretch>
              <a:fillRect/>
            </a:stretch>
          </p:blipFill>
          <p:spPr>
            <a:xfrm flipH="false" flipV="false">
              <a:off x="0" y="0"/>
              <a:ext cx="24384000" cy="5030819"/>
            </a:xfrm>
            <a:prstGeom prst="rect">
              <a:avLst/>
            </a:prstGeom>
          </p:spPr>
        </p:pic>
      </p:grpSp>
      <p:grpSp>
        <p:nvGrpSpPr>
          <p:cNvPr name="Group 4" id="4"/>
          <p:cNvGrpSpPr/>
          <p:nvPr/>
        </p:nvGrpSpPr>
        <p:grpSpPr>
          <a:xfrm rot="0">
            <a:off x="0" y="2930178"/>
            <a:ext cx="18288000" cy="7356822"/>
            <a:chOff x="0" y="0"/>
            <a:chExt cx="4816593" cy="1937599"/>
          </a:xfrm>
        </p:grpSpPr>
        <p:sp>
          <p:nvSpPr>
            <p:cNvPr name="Freeform 5" id="5"/>
            <p:cNvSpPr/>
            <p:nvPr/>
          </p:nvSpPr>
          <p:spPr>
            <a:xfrm flipH="false" flipV="false" rot="0">
              <a:off x="0" y="0"/>
              <a:ext cx="4816592" cy="1937599"/>
            </a:xfrm>
            <a:custGeom>
              <a:avLst/>
              <a:gdLst/>
              <a:ahLst/>
              <a:cxnLst/>
              <a:rect r="r" b="b" t="t" l="l"/>
              <a:pathLst>
                <a:path h="1937599" w="4816592">
                  <a:moveTo>
                    <a:pt x="0" y="0"/>
                  </a:moveTo>
                  <a:lnTo>
                    <a:pt x="4816592" y="0"/>
                  </a:lnTo>
                  <a:lnTo>
                    <a:pt x="4816592" y="1937599"/>
                  </a:lnTo>
                  <a:lnTo>
                    <a:pt x="0" y="1937599"/>
                  </a:lnTo>
                  <a:close/>
                </a:path>
              </a:pathLst>
            </a:custGeom>
            <a:solidFill>
              <a:srgbClr val="F4F4F4"/>
            </a:solidFill>
          </p:spPr>
        </p:sp>
        <p:sp>
          <p:nvSpPr>
            <p:cNvPr name="TextBox 6" id="6"/>
            <p:cNvSpPr txBox="true"/>
            <p:nvPr/>
          </p:nvSpPr>
          <p:spPr>
            <a:xfrm>
              <a:off x="0" y="-57150"/>
              <a:ext cx="812800" cy="869950"/>
            </a:xfrm>
            <a:prstGeom prst="rect">
              <a:avLst/>
            </a:prstGeom>
          </p:spPr>
          <p:txBody>
            <a:bodyPr anchor="ctr" rtlCol="false" tIns="50800" lIns="50800" bIns="50800" rIns="50800"/>
            <a:lstStyle/>
            <a:p>
              <a:pPr algn="ctr">
                <a:lnSpc>
                  <a:spcPts val="3639"/>
                </a:lnSpc>
              </a:pPr>
            </a:p>
          </p:txBody>
        </p:sp>
      </p:grpSp>
      <p:sp>
        <p:nvSpPr>
          <p:cNvPr name="Freeform 7" id="7"/>
          <p:cNvSpPr/>
          <p:nvPr/>
        </p:nvSpPr>
        <p:spPr>
          <a:xfrm flipH="false" flipV="false" rot="0">
            <a:off x="8333203" y="-1109791"/>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8333203" y="9678747"/>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0" y="4690841"/>
            <a:ext cx="18288000" cy="4442460"/>
          </a:xfrm>
          <a:prstGeom prst="rect">
            <a:avLst/>
          </a:prstGeom>
        </p:spPr>
        <p:txBody>
          <a:bodyPr anchor="t" rtlCol="false" tIns="0" lIns="0" bIns="0" rIns="0">
            <a:spAutoFit/>
          </a:bodyPr>
          <a:lstStyle/>
          <a:p>
            <a:pPr algn="just">
              <a:lnSpc>
                <a:spcPts val="5039"/>
              </a:lnSpc>
            </a:pPr>
            <a:r>
              <a:rPr lang="en-US" sz="3599">
                <a:solidFill>
                  <a:srgbClr val="2A2E3A"/>
                </a:solidFill>
                <a:latin typeface="Canva Sans"/>
              </a:rPr>
              <a:t>The system makes smart judgements about when and how much to water the plants by integrating a variety of sensors to monitor soil moisture levels, ambient temperature, and light conditions. The Arduino serves as the robot's main processor, processing sensor data as well as operating the arm and water delivery system. Additionally, the Arduino's networking capabilities allow for remote monitoring and control via a web interface or mobile application, assuring user friendliness.</a:t>
            </a:r>
          </a:p>
        </p:txBody>
      </p:sp>
      <p:sp>
        <p:nvSpPr>
          <p:cNvPr name="TextBox 10" id="10"/>
          <p:cNvSpPr txBox="true"/>
          <p:nvPr/>
        </p:nvSpPr>
        <p:spPr>
          <a:xfrm rot="0">
            <a:off x="7185005" y="1165513"/>
            <a:ext cx="3937040"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ABSTRACT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052291" y="-366982"/>
            <a:ext cx="6217111" cy="6217111"/>
            <a:chOff x="0" y="0"/>
            <a:chExt cx="8289482" cy="8289482"/>
          </a:xfrm>
        </p:grpSpPr>
        <p:sp>
          <p:nvSpPr>
            <p:cNvPr name="Freeform 3" id="3"/>
            <p:cNvSpPr/>
            <p:nvPr/>
          </p:nvSpPr>
          <p:spPr>
            <a:xfrm flipH="false" flipV="false" rot="-1200957">
              <a:off x="911409" y="911409"/>
              <a:ext cx="6466664" cy="6466664"/>
            </a:xfrm>
            <a:custGeom>
              <a:avLst/>
              <a:gdLst/>
              <a:ahLst/>
              <a:cxnLst/>
              <a:rect r="r" b="b" t="t" l="l"/>
              <a:pathLst>
                <a:path h="6466664" w="6466664">
                  <a:moveTo>
                    <a:pt x="0" y="0"/>
                  </a:moveTo>
                  <a:lnTo>
                    <a:pt x="6466664" y="0"/>
                  </a:lnTo>
                  <a:lnTo>
                    <a:pt x="6466664" y="6466664"/>
                  </a:lnTo>
                  <a:lnTo>
                    <a:pt x="0" y="6466664"/>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27015" y="827015"/>
              <a:ext cx="6466664" cy="6466664"/>
            </a:xfrm>
            <a:custGeom>
              <a:avLst/>
              <a:gdLst/>
              <a:ahLst/>
              <a:cxnLst/>
              <a:rect r="r" b="b" t="t" l="l"/>
              <a:pathLst>
                <a:path h="6466664" w="6466664">
                  <a:moveTo>
                    <a:pt x="0" y="0"/>
                  </a:moveTo>
                  <a:lnTo>
                    <a:pt x="6466664" y="0"/>
                  </a:lnTo>
                  <a:lnTo>
                    <a:pt x="6466664" y="6466664"/>
                  </a:lnTo>
                  <a:lnTo>
                    <a:pt x="0" y="64666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3484543" y="26035"/>
            <a:ext cx="11318915"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MOTIVATION OF THE PROJECT</a:t>
            </a:r>
          </a:p>
        </p:txBody>
      </p:sp>
      <p:sp>
        <p:nvSpPr>
          <p:cNvPr name="TextBox 6" id="6"/>
          <p:cNvSpPr txBox="true"/>
          <p:nvPr/>
        </p:nvSpPr>
        <p:spPr>
          <a:xfrm rot="0">
            <a:off x="0" y="1361324"/>
            <a:ext cx="18288000" cy="10245724"/>
          </a:xfrm>
          <a:prstGeom prst="rect">
            <a:avLst/>
          </a:prstGeom>
        </p:spPr>
        <p:txBody>
          <a:bodyPr anchor="t" rtlCol="false" tIns="0" lIns="0" bIns="0" rIns="0">
            <a:spAutoFit/>
          </a:bodyPr>
          <a:lstStyle/>
          <a:p>
            <a:pPr>
              <a:lnSpc>
                <a:spcPts val="4060"/>
              </a:lnSpc>
              <a:spcBef>
                <a:spcPct val="0"/>
              </a:spcBef>
            </a:pPr>
            <a:r>
              <a:rPr lang="en-US" sz="2900">
                <a:solidFill>
                  <a:srgbClr val="2A2E3A"/>
                </a:solidFill>
                <a:latin typeface="Canva Sans Bold"/>
              </a:rPr>
              <a:t>There are several motivations for creating a plant hydration system:</a:t>
            </a:r>
          </a:p>
          <a:p>
            <a:pPr>
              <a:lnSpc>
                <a:spcPts val="4060"/>
              </a:lnSpc>
              <a:spcBef>
                <a:spcPct val="0"/>
              </a:spcBef>
            </a:pPr>
          </a:p>
          <a:p>
            <a:pPr>
              <a:lnSpc>
                <a:spcPts val="4060"/>
              </a:lnSpc>
              <a:spcBef>
                <a:spcPct val="0"/>
              </a:spcBef>
            </a:pPr>
            <a:r>
              <a:rPr lang="en-US" sz="2900">
                <a:solidFill>
                  <a:srgbClr val="2A2E3A"/>
                </a:solidFill>
                <a:latin typeface="Canva Sans Bold"/>
              </a:rPr>
              <a:t>1. Efficient Water Usage: Water conservation is a critical concern in many regions, especially in areas prone to drought or water scarcity. A plant hydration system can help ensure that water is used efficiently by delivering it directly to plants when they need it, reducing wastage.</a:t>
            </a:r>
          </a:p>
          <a:p>
            <a:pPr>
              <a:lnSpc>
                <a:spcPts val="4060"/>
              </a:lnSpc>
              <a:spcBef>
                <a:spcPct val="0"/>
              </a:spcBef>
            </a:pPr>
          </a:p>
          <a:p>
            <a:pPr>
              <a:lnSpc>
                <a:spcPts val="4060"/>
              </a:lnSpc>
              <a:spcBef>
                <a:spcPct val="0"/>
              </a:spcBef>
            </a:pPr>
            <a:r>
              <a:rPr lang="en-US" sz="2900">
                <a:solidFill>
                  <a:srgbClr val="2A2E3A"/>
                </a:solidFill>
                <a:latin typeface="Canva Sans Bold"/>
              </a:rPr>
              <a:t>2. Plant Health: Maintaining optimal soil moisture levels is crucial for the health and growth of plants. A hydration system can help prevent overwatering or underwatering, which can lead to plant stress, disease, or even death.</a:t>
            </a:r>
          </a:p>
          <a:p>
            <a:pPr>
              <a:lnSpc>
                <a:spcPts val="4060"/>
              </a:lnSpc>
              <a:spcBef>
                <a:spcPct val="0"/>
              </a:spcBef>
            </a:pPr>
          </a:p>
          <a:p>
            <a:pPr>
              <a:lnSpc>
                <a:spcPts val="4060"/>
              </a:lnSpc>
              <a:spcBef>
                <a:spcPct val="0"/>
              </a:spcBef>
            </a:pPr>
            <a:r>
              <a:rPr lang="en-US" sz="2900">
                <a:solidFill>
                  <a:srgbClr val="2A2E3A"/>
                </a:solidFill>
                <a:latin typeface="Canva Sans Bold"/>
              </a:rPr>
              <a:t>3. Automation and Convenience: Automating the process of watering plants can save time and effort for gardeners and plant enthusiasts. It ensures that plants receive consistent care, even when individuals are busy or away from home.</a:t>
            </a:r>
          </a:p>
          <a:p>
            <a:pPr>
              <a:lnSpc>
                <a:spcPts val="4060"/>
              </a:lnSpc>
              <a:spcBef>
                <a:spcPct val="0"/>
              </a:spcBef>
            </a:pPr>
          </a:p>
          <a:p>
            <a:pPr>
              <a:lnSpc>
                <a:spcPts val="4060"/>
              </a:lnSpc>
              <a:spcBef>
                <a:spcPct val="0"/>
              </a:spcBef>
            </a:pPr>
            <a:r>
              <a:rPr lang="en-US" sz="2900">
                <a:solidFill>
                  <a:srgbClr val="2A2E3A"/>
                </a:solidFill>
                <a:latin typeface="Canva Sans Bold"/>
              </a:rPr>
              <a:t>4. Optimal Growth: For those who want their plants to thrive and flourish, a hydration system can provide the ideal conditions for growth. Plants that receive the right amount of water, nutrients, and care are more likely to produce healthy foliage and blooms.</a:t>
            </a:r>
          </a:p>
          <a:p>
            <a:pPr>
              <a:lnSpc>
                <a:spcPts val="3640"/>
              </a:lnSpc>
              <a:spcBef>
                <a:spcPct val="0"/>
              </a:spcBef>
            </a:pPr>
          </a:p>
          <a:p>
            <a:pPr>
              <a:lnSpc>
                <a:spcPts val="4760"/>
              </a:lnSpc>
              <a:spcBef>
                <a:spcPct val="0"/>
              </a:spcBef>
            </a:pPr>
          </a:p>
          <a:p>
            <a:pPr>
              <a:lnSpc>
                <a:spcPts val="3640"/>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052291" y="-366982"/>
            <a:ext cx="6217111" cy="6217111"/>
            <a:chOff x="0" y="0"/>
            <a:chExt cx="8289482" cy="8289482"/>
          </a:xfrm>
        </p:grpSpPr>
        <p:sp>
          <p:nvSpPr>
            <p:cNvPr name="Freeform 3" id="3"/>
            <p:cNvSpPr/>
            <p:nvPr/>
          </p:nvSpPr>
          <p:spPr>
            <a:xfrm flipH="false" flipV="false" rot="-1200957">
              <a:off x="911409" y="911409"/>
              <a:ext cx="6466664" cy="6466664"/>
            </a:xfrm>
            <a:custGeom>
              <a:avLst/>
              <a:gdLst/>
              <a:ahLst/>
              <a:cxnLst/>
              <a:rect r="r" b="b" t="t" l="l"/>
              <a:pathLst>
                <a:path h="6466664" w="6466664">
                  <a:moveTo>
                    <a:pt x="0" y="0"/>
                  </a:moveTo>
                  <a:lnTo>
                    <a:pt x="6466664" y="0"/>
                  </a:lnTo>
                  <a:lnTo>
                    <a:pt x="6466664" y="6466664"/>
                  </a:lnTo>
                  <a:lnTo>
                    <a:pt x="0" y="6466664"/>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27015" y="827015"/>
              <a:ext cx="6466664" cy="6466664"/>
            </a:xfrm>
            <a:custGeom>
              <a:avLst/>
              <a:gdLst/>
              <a:ahLst/>
              <a:cxnLst/>
              <a:rect r="r" b="b" t="t" l="l"/>
              <a:pathLst>
                <a:path h="6466664" w="6466664">
                  <a:moveTo>
                    <a:pt x="0" y="0"/>
                  </a:moveTo>
                  <a:lnTo>
                    <a:pt x="6466664" y="0"/>
                  </a:lnTo>
                  <a:lnTo>
                    <a:pt x="6466664" y="6466664"/>
                  </a:lnTo>
                  <a:lnTo>
                    <a:pt x="0" y="64666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3484543" y="26035"/>
            <a:ext cx="11318915"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MOTIVATION OF THE PROJECT</a:t>
            </a:r>
          </a:p>
        </p:txBody>
      </p:sp>
      <p:sp>
        <p:nvSpPr>
          <p:cNvPr name="TextBox 6" id="6"/>
          <p:cNvSpPr txBox="true"/>
          <p:nvPr/>
        </p:nvSpPr>
        <p:spPr>
          <a:xfrm rot="0">
            <a:off x="170526" y="990476"/>
            <a:ext cx="18117474" cy="8098153"/>
          </a:xfrm>
          <a:prstGeom prst="rect">
            <a:avLst/>
          </a:prstGeom>
        </p:spPr>
        <p:txBody>
          <a:bodyPr anchor="t" rtlCol="false" tIns="0" lIns="0" bIns="0" rIns="0">
            <a:spAutoFit/>
          </a:bodyPr>
          <a:lstStyle/>
          <a:p>
            <a:pPr>
              <a:lnSpc>
                <a:spcPts val="4200"/>
              </a:lnSpc>
              <a:spcBef>
                <a:spcPct val="0"/>
              </a:spcBef>
            </a:pPr>
          </a:p>
          <a:p>
            <a:pPr>
              <a:lnSpc>
                <a:spcPts val="4060"/>
              </a:lnSpc>
              <a:spcBef>
                <a:spcPct val="0"/>
              </a:spcBef>
            </a:pPr>
          </a:p>
          <a:p>
            <a:pPr>
              <a:lnSpc>
                <a:spcPts val="4060"/>
              </a:lnSpc>
              <a:spcBef>
                <a:spcPct val="0"/>
              </a:spcBef>
            </a:pPr>
            <a:r>
              <a:rPr lang="en-US" sz="2900">
                <a:solidFill>
                  <a:srgbClr val="2A2E3A"/>
                </a:solidFill>
                <a:latin typeface="Canva Sans Bold"/>
              </a:rPr>
              <a:t>5. Environmental Sustainability: Reducing water wastage through efficient plant hydration aligns with sustainability goals. It minimizes the environmental impact associated with excessive water usage and promotes responsible gardening practices.</a:t>
            </a:r>
          </a:p>
          <a:p>
            <a:pPr>
              <a:lnSpc>
                <a:spcPts val="4060"/>
              </a:lnSpc>
              <a:spcBef>
                <a:spcPct val="0"/>
              </a:spcBef>
            </a:pPr>
          </a:p>
          <a:p>
            <a:pPr>
              <a:lnSpc>
                <a:spcPts val="4060"/>
              </a:lnSpc>
              <a:spcBef>
                <a:spcPct val="0"/>
              </a:spcBef>
            </a:pPr>
            <a:r>
              <a:rPr lang="en-US" sz="2900">
                <a:solidFill>
                  <a:srgbClr val="2A2E3A"/>
                </a:solidFill>
                <a:latin typeface="Canva Sans Bold"/>
              </a:rPr>
              <a:t>6. Data and Insights: Some plant hydration systems include data logging and analytics capabilities, which can help users gain insights into plant behavior and optimize watering schedules over time.</a:t>
            </a:r>
          </a:p>
          <a:p>
            <a:pPr>
              <a:lnSpc>
                <a:spcPts val="4060"/>
              </a:lnSpc>
              <a:spcBef>
                <a:spcPct val="0"/>
              </a:spcBef>
            </a:pPr>
          </a:p>
          <a:p>
            <a:pPr>
              <a:lnSpc>
                <a:spcPts val="4060"/>
              </a:lnSpc>
              <a:spcBef>
                <a:spcPct val="0"/>
              </a:spcBef>
            </a:pPr>
            <a:r>
              <a:rPr lang="en-US" sz="2900">
                <a:solidFill>
                  <a:srgbClr val="2A2E3A"/>
                </a:solidFill>
                <a:latin typeface="Canva Sans Bold"/>
              </a:rPr>
              <a:t>7. Agricultural Applications: In large-scale agriculture, automated irrigation systems can increase crop yield and efficiency by delivering precise amounts of water to crops.</a:t>
            </a:r>
          </a:p>
          <a:p>
            <a:pPr>
              <a:lnSpc>
                <a:spcPts val="4060"/>
              </a:lnSpc>
              <a:spcBef>
                <a:spcPct val="0"/>
              </a:spcBef>
            </a:pPr>
          </a:p>
          <a:p>
            <a:pPr>
              <a:lnSpc>
                <a:spcPts val="4060"/>
              </a:lnSpc>
              <a:spcBef>
                <a:spcPct val="0"/>
              </a:spcBef>
            </a:pPr>
            <a:r>
              <a:rPr lang="en-US" sz="2900">
                <a:solidFill>
                  <a:srgbClr val="2A2E3A"/>
                </a:solidFill>
                <a:latin typeface="Canva Sans Bold"/>
              </a:rPr>
              <a:t>8. Urban Gardening: Urban gardeners often face space and time constraints. Automated hydration systems can be particularly useful for maintaining planters, vertical gardens, or indoor gardens in urban settings.</a:t>
            </a:r>
          </a:p>
          <a:p>
            <a:pPr>
              <a:lnSpc>
                <a:spcPts val="2940"/>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8600262" y="2535487"/>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508998" y="6276492"/>
            <a:ext cx="1621594" cy="1621594"/>
          </a:xfrm>
          <a:custGeom>
            <a:avLst/>
            <a:gdLst/>
            <a:ahLst/>
            <a:cxnLst/>
            <a:rect r="r" b="b" t="t" l="l"/>
            <a:pathLst>
              <a:path h="1621594" w="1621594">
                <a:moveTo>
                  <a:pt x="0" y="0"/>
                </a:moveTo>
                <a:lnTo>
                  <a:pt x="1621594" y="0"/>
                </a:lnTo>
                <a:lnTo>
                  <a:pt x="1621594" y="1621593"/>
                </a:lnTo>
                <a:lnTo>
                  <a:pt x="0" y="16215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902061" y="-87314"/>
            <a:ext cx="9411059" cy="10287000"/>
            <a:chOff x="0" y="0"/>
            <a:chExt cx="2478633" cy="2709333"/>
          </a:xfrm>
        </p:grpSpPr>
        <p:sp>
          <p:nvSpPr>
            <p:cNvPr name="Freeform 5" id="5"/>
            <p:cNvSpPr/>
            <p:nvPr/>
          </p:nvSpPr>
          <p:spPr>
            <a:xfrm flipH="false" flipV="false" rot="0">
              <a:off x="0" y="0"/>
              <a:ext cx="2478633" cy="2709333"/>
            </a:xfrm>
            <a:custGeom>
              <a:avLst/>
              <a:gdLst/>
              <a:ahLst/>
              <a:cxnLst/>
              <a:rect r="r" b="b" t="t" l="l"/>
              <a:pathLst>
                <a:path h="2709333" w="2478633">
                  <a:moveTo>
                    <a:pt x="0" y="0"/>
                  </a:moveTo>
                  <a:lnTo>
                    <a:pt x="2478633" y="0"/>
                  </a:lnTo>
                  <a:lnTo>
                    <a:pt x="2478633" y="2709333"/>
                  </a:lnTo>
                  <a:lnTo>
                    <a:pt x="0" y="2709333"/>
                  </a:lnTo>
                  <a:close/>
                </a:path>
              </a:pathLst>
            </a:custGeom>
            <a:solidFill>
              <a:srgbClr val="FFFFFF"/>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100"/>
                </a:lnSpc>
              </a:pPr>
            </a:p>
          </p:txBody>
        </p:sp>
      </p:grpSp>
      <p:sp>
        <p:nvSpPr>
          <p:cNvPr name="TextBox 7" id="7"/>
          <p:cNvSpPr txBox="true"/>
          <p:nvPr/>
        </p:nvSpPr>
        <p:spPr>
          <a:xfrm rot="0">
            <a:off x="2477512" y="26035"/>
            <a:ext cx="13332976"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INNOVATION IDEA OF THE PROJECT</a:t>
            </a:r>
          </a:p>
        </p:txBody>
      </p:sp>
      <p:sp>
        <p:nvSpPr>
          <p:cNvPr name="TextBox 8" id="8"/>
          <p:cNvSpPr txBox="true"/>
          <p:nvPr/>
        </p:nvSpPr>
        <p:spPr>
          <a:xfrm rot="0">
            <a:off x="0" y="971550"/>
            <a:ext cx="18288000" cy="9396730"/>
          </a:xfrm>
          <a:prstGeom prst="rect">
            <a:avLst/>
          </a:prstGeom>
        </p:spPr>
        <p:txBody>
          <a:bodyPr anchor="t" rtlCol="false" tIns="0" lIns="0" bIns="0" rIns="0">
            <a:spAutoFit/>
          </a:bodyPr>
          <a:lstStyle/>
          <a:p>
            <a:pPr>
              <a:lnSpc>
                <a:spcPts val="4479"/>
              </a:lnSpc>
              <a:spcBef>
                <a:spcPct val="0"/>
              </a:spcBef>
            </a:pPr>
            <a:r>
              <a:rPr lang="en-US" sz="3199">
                <a:solidFill>
                  <a:srgbClr val="2A2E3A"/>
                </a:solidFill>
                <a:latin typeface="Canva Sans Bold"/>
              </a:rPr>
              <a:t>Here's an innovative idea for a plant hydration system:</a:t>
            </a:r>
          </a:p>
          <a:p>
            <a:pPr>
              <a:lnSpc>
                <a:spcPts val="4479"/>
              </a:lnSpc>
              <a:spcBef>
                <a:spcPct val="0"/>
              </a:spcBef>
            </a:pPr>
            <a:r>
              <a:rPr lang="en-US" sz="3199">
                <a:solidFill>
                  <a:srgbClr val="2A2E3A"/>
                </a:solidFill>
                <a:latin typeface="Canva Sans Bold"/>
              </a:rPr>
              <a:t>*Idea: Smart Hydrogel-Based Plant Hydration System*</a:t>
            </a:r>
          </a:p>
          <a:p>
            <a:pPr>
              <a:lnSpc>
                <a:spcPts val="4479"/>
              </a:lnSpc>
              <a:spcBef>
                <a:spcPct val="0"/>
              </a:spcBef>
            </a:pPr>
            <a:r>
              <a:rPr lang="en-US" sz="3199">
                <a:solidFill>
                  <a:srgbClr val="2A2E3A"/>
                </a:solidFill>
                <a:latin typeface="Canva Sans Bold"/>
              </a:rPr>
              <a:t>Concept:</a:t>
            </a:r>
          </a:p>
          <a:p>
            <a:pPr>
              <a:lnSpc>
                <a:spcPts val="4479"/>
              </a:lnSpc>
              <a:spcBef>
                <a:spcPct val="0"/>
              </a:spcBef>
            </a:pPr>
          </a:p>
          <a:p>
            <a:pPr>
              <a:lnSpc>
                <a:spcPts val="4479"/>
              </a:lnSpc>
              <a:spcBef>
                <a:spcPct val="0"/>
              </a:spcBef>
            </a:pPr>
            <a:r>
              <a:rPr lang="en-US" sz="3199">
                <a:solidFill>
                  <a:srgbClr val="2A2E3A"/>
                </a:solidFill>
                <a:latin typeface="Canva Sans Bold"/>
              </a:rPr>
              <a:t>Create a plant hydration system that uses a smart hydrogel to deliver water to plants in a highly efficient and environmentally friendly way. The system combines emerging technologies and materials to revolutionize how we hydrate plants.</a:t>
            </a:r>
          </a:p>
          <a:p>
            <a:pPr>
              <a:lnSpc>
                <a:spcPts val="4479"/>
              </a:lnSpc>
              <a:spcBef>
                <a:spcPct val="0"/>
              </a:spcBef>
            </a:pPr>
            <a:r>
              <a:rPr lang="en-US" sz="3199">
                <a:solidFill>
                  <a:srgbClr val="2A2E3A"/>
                </a:solidFill>
                <a:latin typeface="Canva Sans Bold"/>
              </a:rPr>
              <a:t>Key Features:</a:t>
            </a:r>
          </a:p>
          <a:p>
            <a:pPr>
              <a:lnSpc>
                <a:spcPts val="4479"/>
              </a:lnSpc>
              <a:spcBef>
                <a:spcPct val="0"/>
              </a:spcBef>
            </a:pPr>
          </a:p>
          <a:p>
            <a:pPr>
              <a:lnSpc>
                <a:spcPts val="4479"/>
              </a:lnSpc>
              <a:spcBef>
                <a:spcPct val="0"/>
              </a:spcBef>
            </a:pPr>
            <a:r>
              <a:rPr lang="en-US" sz="3199">
                <a:solidFill>
                  <a:srgbClr val="2A2E3A"/>
                </a:solidFill>
                <a:latin typeface="Canva Sans Bold"/>
              </a:rPr>
              <a:t>1. Smart Hydrogel Reservoir: Instead of traditional water reservoirs or drip irrigation, the system uses a smart hydrogel as the water storage and delivery medium. Smart hydrogels are materials that can absorb and release water in response to environmental conditions.</a:t>
            </a:r>
          </a:p>
          <a:p>
            <a:pPr>
              <a:lnSpc>
                <a:spcPts val="4479"/>
              </a:lnSpc>
              <a:spcBef>
                <a:spcPct val="0"/>
              </a:spcBef>
            </a:pPr>
            <a:r>
              <a:rPr lang="en-US" sz="3199">
                <a:solidFill>
                  <a:srgbClr val="2A2E3A"/>
                </a:solidFill>
                <a:latin typeface="Canva Sans Bold"/>
              </a:rPr>
              <a:t>2. Sensor Integration: Incorporate advanced sensors for soil moisture, temperature, light levels, and humidity. These sensors provide real-time data to the system.</a:t>
            </a:r>
          </a:p>
          <a:p>
            <a:pPr>
              <a:lnSpc>
                <a:spcPts val="4479"/>
              </a:lnSpc>
              <a:spcBef>
                <a:spcPct val="0"/>
              </a:spcBef>
            </a:pPr>
            <a:r>
              <a:rPr lang="en-US" sz="3199">
                <a:solidFill>
                  <a:srgbClr val="2A2E3A"/>
                </a:solidFill>
                <a:latin typeface="Canva Sans Bold"/>
              </a:rPr>
              <a:t>5. Environmentally Friendly: The smart hydrogel is biodegradable and eco-friendly. It reduces water wastage significantly compared to traditional irrigation systems.</a:t>
            </a:r>
          </a:p>
          <a:p>
            <a:pPr>
              <a:lnSpc>
                <a:spcPts val="3359"/>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8600262" y="2535487"/>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508998" y="6276492"/>
            <a:ext cx="1621594" cy="1621594"/>
          </a:xfrm>
          <a:custGeom>
            <a:avLst/>
            <a:gdLst/>
            <a:ahLst/>
            <a:cxnLst/>
            <a:rect r="r" b="b" t="t" l="l"/>
            <a:pathLst>
              <a:path h="1621594" w="1621594">
                <a:moveTo>
                  <a:pt x="0" y="0"/>
                </a:moveTo>
                <a:lnTo>
                  <a:pt x="1621594" y="0"/>
                </a:lnTo>
                <a:lnTo>
                  <a:pt x="1621594" y="1621593"/>
                </a:lnTo>
                <a:lnTo>
                  <a:pt x="0" y="16215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902061" y="-87314"/>
            <a:ext cx="9411059" cy="10287000"/>
            <a:chOff x="0" y="0"/>
            <a:chExt cx="2478633" cy="2709333"/>
          </a:xfrm>
        </p:grpSpPr>
        <p:sp>
          <p:nvSpPr>
            <p:cNvPr name="Freeform 5" id="5"/>
            <p:cNvSpPr/>
            <p:nvPr/>
          </p:nvSpPr>
          <p:spPr>
            <a:xfrm flipH="false" flipV="false" rot="0">
              <a:off x="0" y="0"/>
              <a:ext cx="2478633" cy="2709333"/>
            </a:xfrm>
            <a:custGeom>
              <a:avLst/>
              <a:gdLst/>
              <a:ahLst/>
              <a:cxnLst/>
              <a:rect r="r" b="b" t="t" l="l"/>
              <a:pathLst>
                <a:path h="2709333" w="2478633">
                  <a:moveTo>
                    <a:pt x="0" y="0"/>
                  </a:moveTo>
                  <a:lnTo>
                    <a:pt x="2478633" y="0"/>
                  </a:lnTo>
                  <a:lnTo>
                    <a:pt x="2478633" y="2709333"/>
                  </a:lnTo>
                  <a:lnTo>
                    <a:pt x="0" y="2709333"/>
                  </a:lnTo>
                  <a:close/>
                </a:path>
              </a:pathLst>
            </a:custGeom>
            <a:solidFill>
              <a:srgbClr val="FFFFFF"/>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100"/>
                </a:lnSpc>
              </a:pPr>
            </a:p>
          </p:txBody>
        </p:sp>
      </p:grpSp>
      <p:sp>
        <p:nvSpPr>
          <p:cNvPr name="TextBox 7" id="7"/>
          <p:cNvSpPr txBox="true"/>
          <p:nvPr/>
        </p:nvSpPr>
        <p:spPr>
          <a:xfrm rot="0">
            <a:off x="2477512" y="26035"/>
            <a:ext cx="13332976"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INNOVATION IDEA OF THE PROJECT</a:t>
            </a:r>
          </a:p>
        </p:txBody>
      </p:sp>
      <p:sp>
        <p:nvSpPr>
          <p:cNvPr name="TextBox 8" id="8"/>
          <p:cNvSpPr txBox="true"/>
          <p:nvPr/>
        </p:nvSpPr>
        <p:spPr>
          <a:xfrm rot="0">
            <a:off x="0" y="876300"/>
            <a:ext cx="18288000" cy="7237603"/>
          </a:xfrm>
          <a:prstGeom prst="rect">
            <a:avLst/>
          </a:prstGeom>
        </p:spPr>
        <p:txBody>
          <a:bodyPr anchor="t" rtlCol="false" tIns="0" lIns="0" bIns="0" rIns="0">
            <a:spAutoFit/>
          </a:bodyPr>
          <a:lstStyle/>
          <a:p>
            <a:pPr>
              <a:lnSpc>
                <a:spcPts val="4511"/>
              </a:lnSpc>
            </a:pPr>
            <a:r>
              <a:rPr lang="en-US" sz="2399">
                <a:solidFill>
                  <a:srgbClr val="2A2E3A"/>
                </a:solidFill>
                <a:latin typeface="Canva Sans Bold"/>
              </a:rPr>
              <a:t>.</a:t>
            </a:r>
          </a:p>
          <a:p>
            <a:pPr>
              <a:lnSpc>
                <a:spcPts val="6016"/>
              </a:lnSpc>
            </a:pPr>
            <a:r>
              <a:rPr lang="en-US" sz="3200">
                <a:solidFill>
                  <a:srgbClr val="2A2E3A"/>
                </a:solidFill>
                <a:latin typeface="Canva Sans Bold"/>
              </a:rPr>
              <a:t>6. Solar-Powered: Use solar panels to power the system, making it energy-efficient and environmentally sustainable.</a:t>
            </a:r>
          </a:p>
          <a:p>
            <a:pPr>
              <a:lnSpc>
                <a:spcPts val="6016"/>
              </a:lnSpc>
            </a:pPr>
            <a:r>
              <a:rPr lang="en-US" sz="3200">
                <a:solidFill>
                  <a:srgbClr val="2A2E3A"/>
                </a:solidFill>
                <a:latin typeface="Canva Sans Bold"/>
              </a:rPr>
              <a:t>8. Adaptive Watering: The system adapts its watering schedule and water release rate based on real-time sensor data, weather forecasts, and the plant's growth stage.</a:t>
            </a:r>
          </a:p>
          <a:p>
            <a:pPr>
              <a:lnSpc>
                <a:spcPts val="6016"/>
              </a:lnSpc>
            </a:pPr>
            <a:r>
              <a:rPr lang="en-US" sz="3200">
                <a:solidFill>
                  <a:srgbClr val="2A2E3A"/>
                </a:solidFill>
                <a:latin typeface="Canva Sans Bold"/>
              </a:rPr>
              <a:t>9. Water Quality Monitoring: Incorporate sensors to monitor water quality, ensuring that the water used is free from contaminants that might harm the plants.</a:t>
            </a:r>
          </a:p>
          <a:p>
            <a:pPr>
              <a:lnSpc>
                <a:spcPts val="6016"/>
              </a:lnSpc>
            </a:pPr>
            <a:r>
              <a:rPr lang="en-US" sz="3200">
                <a:solidFill>
                  <a:srgbClr val="2A2E3A"/>
                </a:solidFill>
                <a:latin typeface="Canva Sans Bold"/>
              </a:rPr>
              <a:t>10. Data Analytics: Provide users with insights into their plant's growth, hydration history, and recommendations for optimizing plant health.</a:t>
            </a:r>
          </a:p>
          <a:p>
            <a:pPr>
              <a:lnSpc>
                <a:spcPts val="4480"/>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8600262" y="2535487"/>
            <a:ext cx="1621594" cy="1621594"/>
          </a:xfrm>
          <a:custGeom>
            <a:avLst/>
            <a:gdLst/>
            <a:ahLst/>
            <a:cxnLst/>
            <a:rect r="r" b="b" t="t" l="l"/>
            <a:pathLst>
              <a:path h="1621594" w="1621594">
                <a:moveTo>
                  <a:pt x="0" y="0"/>
                </a:moveTo>
                <a:lnTo>
                  <a:pt x="1621594" y="0"/>
                </a:lnTo>
                <a:lnTo>
                  <a:pt x="1621594" y="1621594"/>
                </a:lnTo>
                <a:lnTo>
                  <a:pt x="0" y="16215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508998" y="6276492"/>
            <a:ext cx="1621594" cy="1621594"/>
          </a:xfrm>
          <a:custGeom>
            <a:avLst/>
            <a:gdLst/>
            <a:ahLst/>
            <a:cxnLst/>
            <a:rect r="r" b="b" t="t" l="l"/>
            <a:pathLst>
              <a:path h="1621594" w="1621594">
                <a:moveTo>
                  <a:pt x="0" y="0"/>
                </a:moveTo>
                <a:lnTo>
                  <a:pt x="1621594" y="0"/>
                </a:lnTo>
                <a:lnTo>
                  <a:pt x="1621594" y="1621593"/>
                </a:lnTo>
                <a:lnTo>
                  <a:pt x="0" y="16215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91264" y="0"/>
            <a:ext cx="9411059" cy="10287000"/>
            <a:chOff x="0" y="0"/>
            <a:chExt cx="2478633" cy="2709333"/>
          </a:xfrm>
        </p:grpSpPr>
        <p:sp>
          <p:nvSpPr>
            <p:cNvPr name="Freeform 5" id="5"/>
            <p:cNvSpPr/>
            <p:nvPr/>
          </p:nvSpPr>
          <p:spPr>
            <a:xfrm flipH="false" flipV="false" rot="0">
              <a:off x="0" y="0"/>
              <a:ext cx="2478633" cy="2709333"/>
            </a:xfrm>
            <a:custGeom>
              <a:avLst/>
              <a:gdLst/>
              <a:ahLst/>
              <a:cxnLst/>
              <a:rect r="r" b="b" t="t" l="l"/>
              <a:pathLst>
                <a:path h="2709333" w="2478633">
                  <a:moveTo>
                    <a:pt x="0" y="0"/>
                  </a:moveTo>
                  <a:lnTo>
                    <a:pt x="2478633" y="0"/>
                  </a:lnTo>
                  <a:lnTo>
                    <a:pt x="2478633" y="2709333"/>
                  </a:lnTo>
                  <a:lnTo>
                    <a:pt x="0" y="2709333"/>
                  </a:lnTo>
                  <a:close/>
                </a:path>
              </a:pathLst>
            </a:custGeom>
            <a:solidFill>
              <a:srgbClr val="FFFFFF"/>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100"/>
                </a:lnSpc>
              </a:pPr>
            </a:p>
          </p:txBody>
        </p:sp>
      </p:grpSp>
      <p:sp>
        <p:nvSpPr>
          <p:cNvPr name="TextBox 7" id="7"/>
          <p:cNvSpPr txBox="true"/>
          <p:nvPr/>
        </p:nvSpPr>
        <p:spPr>
          <a:xfrm rot="0">
            <a:off x="2477512" y="26035"/>
            <a:ext cx="13332976"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INNOVATION IDEA OF THE PROJECT</a:t>
            </a:r>
          </a:p>
        </p:txBody>
      </p:sp>
      <p:sp>
        <p:nvSpPr>
          <p:cNvPr name="TextBox 8" id="8"/>
          <p:cNvSpPr txBox="true"/>
          <p:nvPr/>
        </p:nvSpPr>
        <p:spPr>
          <a:xfrm rot="0">
            <a:off x="0" y="1183641"/>
            <a:ext cx="14810480" cy="8074659"/>
          </a:xfrm>
          <a:prstGeom prst="rect">
            <a:avLst/>
          </a:prstGeom>
        </p:spPr>
        <p:txBody>
          <a:bodyPr anchor="t" rtlCol="false" tIns="0" lIns="0" bIns="0" rIns="0">
            <a:spAutoFit/>
          </a:bodyPr>
          <a:lstStyle/>
          <a:p>
            <a:pPr>
              <a:lnSpc>
                <a:spcPts val="4607"/>
              </a:lnSpc>
              <a:spcBef>
                <a:spcPct val="0"/>
              </a:spcBef>
            </a:pPr>
            <a:r>
              <a:rPr lang="en-US" sz="3291">
                <a:solidFill>
                  <a:srgbClr val="2A2E3A"/>
                </a:solidFill>
                <a:latin typeface="Canva Sans Bold"/>
              </a:rPr>
              <a:t>Benefits:</a:t>
            </a:r>
          </a:p>
          <a:p>
            <a:pPr>
              <a:lnSpc>
                <a:spcPts val="4607"/>
              </a:lnSpc>
              <a:spcBef>
                <a:spcPct val="0"/>
              </a:spcBef>
            </a:pPr>
          </a:p>
          <a:p>
            <a:pPr>
              <a:lnSpc>
                <a:spcPts val="4607"/>
              </a:lnSpc>
              <a:spcBef>
                <a:spcPct val="0"/>
              </a:spcBef>
            </a:pPr>
            <a:r>
              <a:rPr lang="en-US" sz="3291">
                <a:solidFill>
                  <a:srgbClr val="2A2E3A"/>
                </a:solidFill>
                <a:latin typeface="Canva Sans Bold"/>
              </a:rPr>
              <a:t>- Highly efficient water usage, reducing water waste and bills.</a:t>
            </a:r>
          </a:p>
          <a:p>
            <a:pPr>
              <a:lnSpc>
                <a:spcPts val="4607"/>
              </a:lnSpc>
              <a:spcBef>
                <a:spcPct val="0"/>
              </a:spcBef>
            </a:pPr>
            <a:r>
              <a:rPr lang="en-US" sz="3291">
                <a:solidFill>
                  <a:srgbClr val="2A2E3A"/>
                </a:solidFill>
                <a:latin typeface="Canva Sans Bold"/>
              </a:rPr>
              <a:t>- Improved plant health and growth due to precise hydration control.</a:t>
            </a:r>
          </a:p>
          <a:p>
            <a:pPr>
              <a:lnSpc>
                <a:spcPts val="4607"/>
              </a:lnSpc>
              <a:spcBef>
                <a:spcPct val="0"/>
              </a:spcBef>
            </a:pPr>
            <a:r>
              <a:rPr lang="en-US" sz="3291">
                <a:solidFill>
                  <a:srgbClr val="2A2E3A"/>
                </a:solidFill>
                <a:latin typeface="Canva Sans Bold"/>
              </a:rPr>
              <a:t>- Environmentally friendly with biodegradable hydrogel and solar power.</a:t>
            </a:r>
          </a:p>
          <a:p>
            <a:pPr>
              <a:lnSpc>
                <a:spcPts val="4607"/>
              </a:lnSpc>
              <a:spcBef>
                <a:spcPct val="0"/>
              </a:spcBef>
            </a:pPr>
            <a:r>
              <a:rPr lang="en-US" sz="3291">
                <a:solidFill>
                  <a:srgbClr val="2A2E3A"/>
                </a:solidFill>
                <a:latin typeface="Canva Sans Bold"/>
              </a:rPr>
              <a:t>- Easy to use and customizable for various plant types.</a:t>
            </a:r>
          </a:p>
          <a:p>
            <a:pPr>
              <a:lnSpc>
                <a:spcPts val="4607"/>
              </a:lnSpc>
              <a:spcBef>
                <a:spcPct val="0"/>
              </a:spcBef>
            </a:pPr>
            <a:r>
              <a:rPr lang="en-US" sz="3291">
                <a:solidFill>
                  <a:srgbClr val="2A2E3A"/>
                </a:solidFill>
                <a:latin typeface="Canva Sans Bold"/>
              </a:rPr>
              <a:t>- Remote monitoring and control for convenience.</a:t>
            </a:r>
          </a:p>
          <a:p>
            <a:pPr>
              <a:lnSpc>
                <a:spcPts val="4607"/>
              </a:lnSpc>
              <a:spcBef>
                <a:spcPct val="0"/>
              </a:spcBef>
            </a:pPr>
          </a:p>
          <a:p>
            <a:pPr>
              <a:lnSpc>
                <a:spcPts val="4607"/>
              </a:lnSpc>
              <a:spcBef>
                <a:spcPct val="0"/>
              </a:spcBef>
            </a:pPr>
            <a:r>
              <a:rPr lang="en-US" sz="3291">
                <a:solidFill>
                  <a:srgbClr val="2A2E3A"/>
                </a:solidFill>
                <a:latin typeface="Canva Sans Bold"/>
              </a:rPr>
              <a:t>Potential Applications:</a:t>
            </a:r>
          </a:p>
          <a:p>
            <a:pPr>
              <a:lnSpc>
                <a:spcPts val="4607"/>
              </a:lnSpc>
              <a:spcBef>
                <a:spcPct val="0"/>
              </a:spcBef>
            </a:pPr>
          </a:p>
          <a:p>
            <a:pPr>
              <a:lnSpc>
                <a:spcPts val="4607"/>
              </a:lnSpc>
              <a:spcBef>
                <a:spcPct val="0"/>
              </a:spcBef>
            </a:pPr>
            <a:r>
              <a:rPr lang="en-US" sz="3291">
                <a:solidFill>
                  <a:srgbClr val="2A2E3A"/>
                </a:solidFill>
                <a:latin typeface="Canva Sans Bold"/>
              </a:rPr>
              <a:t>- Home gardening and landscaping.</a:t>
            </a:r>
          </a:p>
          <a:p>
            <a:pPr>
              <a:lnSpc>
                <a:spcPts val="4607"/>
              </a:lnSpc>
              <a:spcBef>
                <a:spcPct val="0"/>
              </a:spcBef>
            </a:pPr>
            <a:r>
              <a:rPr lang="en-US" sz="3291">
                <a:solidFill>
                  <a:srgbClr val="2A2E3A"/>
                </a:solidFill>
                <a:latin typeface="Canva Sans Bold"/>
              </a:rPr>
              <a:t>- Urban agriculture and rooftop gardens.</a:t>
            </a:r>
          </a:p>
          <a:p>
            <a:pPr>
              <a:lnSpc>
                <a:spcPts val="4607"/>
              </a:lnSpc>
              <a:spcBef>
                <a:spcPct val="0"/>
              </a:spcBef>
            </a:pPr>
            <a:r>
              <a:rPr lang="en-US" sz="3291">
                <a:solidFill>
                  <a:srgbClr val="2A2E3A"/>
                </a:solidFill>
                <a:latin typeface="Canva Sans Bold"/>
              </a:rPr>
              <a:t>- Commercial agriculture and greenhouse farming.</a:t>
            </a:r>
          </a:p>
          <a:p>
            <a:pPr>
              <a:lnSpc>
                <a:spcPts val="4607"/>
              </a:lnSpc>
              <a:spcBef>
                <a:spcPct val="0"/>
              </a:spcBef>
            </a:pPr>
            <a:r>
              <a:rPr lang="en-US" sz="3291">
                <a:solidFill>
                  <a:srgbClr val="2A2E3A"/>
                </a:solidFill>
                <a:latin typeface="Canva Sans Bold"/>
              </a:rPr>
              <a:t>- Research institutions and botanical gardens.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871577" y="-1640731"/>
            <a:ext cx="14927126" cy="14927126"/>
            <a:chOff x="0" y="0"/>
            <a:chExt cx="19902835" cy="19902835"/>
          </a:xfrm>
        </p:grpSpPr>
        <p:sp>
          <p:nvSpPr>
            <p:cNvPr name="Freeform 3" id="3"/>
            <p:cNvSpPr/>
            <p:nvPr/>
          </p:nvSpPr>
          <p:spPr>
            <a:xfrm flipH="false" flipV="false" rot="-1200957">
              <a:off x="2188270" y="2188270"/>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alphaModFix amt="31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985643" y="1985643"/>
              <a:ext cx="15526296" cy="15526296"/>
            </a:xfrm>
            <a:custGeom>
              <a:avLst/>
              <a:gdLst/>
              <a:ahLst/>
              <a:cxnLst/>
              <a:rect r="r" b="b" t="t" l="l"/>
              <a:pathLst>
                <a:path h="15526296" w="15526296">
                  <a:moveTo>
                    <a:pt x="0" y="0"/>
                  </a:moveTo>
                  <a:lnTo>
                    <a:pt x="15526295" y="0"/>
                  </a:lnTo>
                  <a:lnTo>
                    <a:pt x="15526295" y="15526295"/>
                  </a:lnTo>
                  <a:lnTo>
                    <a:pt x="0" y="155262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5" id="5"/>
          <p:cNvSpPr txBox="true"/>
          <p:nvPr/>
        </p:nvSpPr>
        <p:spPr>
          <a:xfrm rot="0">
            <a:off x="4076878" y="26035"/>
            <a:ext cx="10134243" cy="1002665"/>
          </a:xfrm>
          <a:prstGeom prst="rect">
            <a:avLst/>
          </a:prstGeom>
        </p:spPr>
        <p:txBody>
          <a:bodyPr anchor="t" rtlCol="false" tIns="0" lIns="0" bIns="0" rIns="0">
            <a:spAutoFit/>
          </a:bodyPr>
          <a:lstStyle/>
          <a:p>
            <a:pPr algn="ctr">
              <a:lnSpc>
                <a:spcPts val="8260"/>
              </a:lnSpc>
            </a:pPr>
            <a:r>
              <a:rPr lang="en-US" sz="5900">
                <a:solidFill>
                  <a:srgbClr val="2A2E3A"/>
                </a:solidFill>
                <a:latin typeface="Canva Sans Bold"/>
              </a:rPr>
              <a:t>REQUIREMENT GATHERING</a:t>
            </a:r>
          </a:p>
        </p:txBody>
      </p:sp>
      <p:sp>
        <p:nvSpPr>
          <p:cNvPr name="TextBox 6" id="6"/>
          <p:cNvSpPr txBox="true"/>
          <p:nvPr/>
        </p:nvSpPr>
        <p:spPr>
          <a:xfrm rot="0">
            <a:off x="6961093" y="1411969"/>
            <a:ext cx="11074587" cy="8161736"/>
          </a:xfrm>
          <a:prstGeom prst="rect">
            <a:avLst/>
          </a:prstGeom>
        </p:spPr>
        <p:txBody>
          <a:bodyPr anchor="t" rtlCol="false" tIns="0" lIns="0" bIns="0" rIns="0">
            <a:spAutoFit/>
          </a:bodyPr>
          <a:lstStyle/>
          <a:p>
            <a:pPr>
              <a:lnSpc>
                <a:spcPts val="5871"/>
              </a:lnSpc>
            </a:pPr>
            <a:r>
              <a:rPr lang="en-US" sz="4193">
                <a:solidFill>
                  <a:srgbClr val="2A2E3A"/>
                </a:solidFill>
                <a:latin typeface="Helios"/>
              </a:rPr>
              <a:t>Our Auto Plant Watering kit comes with: </a:t>
            </a:r>
          </a:p>
          <a:p>
            <a:pPr marL="905406" indent="-452703" lvl="1">
              <a:lnSpc>
                <a:spcPts val="5871"/>
              </a:lnSpc>
              <a:buFont typeface="Arial"/>
              <a:buChar char="•"/>
            </a:pPr>
            <a:r>
              <a:rPr lang="en-US" sz="4193">
                <a:solidFill>
                  <a:srgbClr val="2A2E3A"/>
                </a:solidFill>
                <a:latin typeface="Helios"/>
              </a:rPr>
              <a:t>5V Relay Module</a:t>
            </a:r>
          </a:p>
          <a:p>
            <a:pPr marL="905406" indent="-452703" lvl="1">
              <a:lnSpc>
                <a:spcPts val="5871"/>
              </a:lnSpc>
              <a:buFont typeface="Arial"/>
              <a:buChar char="•"/>
            </a:pPr>
            <a:r>
              <a:rPr lang="en-US" sz="4193">
                <a:solidFill>
                  <a:srgbClr val="2A2E3A"/>
                </a:solidFill>
                <a:latin typeface="Helios"/>
              </a:rPr>
              <a:t>Soil moisture probes + comparison module</a:t>
            </a:r>
          </a:p>
          <a:p>
            <a:pPr marL="905406" indent="-452703" lvl="1">
              <a:lnSpc>
                <a:spcPts val="5871"/>
              </a:lnSpc>
              <a:buFont typeface="Arial"/>
              <a:buChar char="•"/>
            </a:pPr>
            <a:r>
              <a:rPr lang="en-US" sz="4193">
                <a:solidFill>
                  <a:srgbClr val="2A2E3A"/>
                </a:solidFill>
                <a:latin typeface="Helios"/>
              </a:rPr>
              <a:t>Small submersible pump </a:t>
            </a:r>
          </a:p>
          <a:p>
            <a:pPr marL="905406" indent="-452703" lvl="1">
              <a:lnSpc>
                <a:spcPts val="5871"/>
              </a:lnSpc>
              <a:buFont typeface="Arial"/>
              <a:buChar char="•"/>
            </a:pPr>
            <a:r>
              <a:rPr lang="en-US" sz="4193">
                <a:solidFill>
                  <a:srgbClr val="2A2E3A"/>
                </a:solidFill>
                <a:latin typeface="Helios"/>
              </a:rPr>
              <a:t>50cm tube </a:t>
            </a:r>
          </a:p>
          <a:p>
            <a:pPr marL="905406" indent="-452703" lvl="1">
              <a:lnSpc>
                <a:spcPts val="5871"/>
              </a:lnSpc>
              <a:buFont typeface="Arial"/>
              <a:buChar char="•"/>
            </a:pPr>
            <a:r>
              <a:rPr lang="en-US" sz="4193">
                <a:solidFill>
                  <a:srgbClr val="2A2E3A"/>
                </a:solidFill>
                <a:latin typeface="Helios"/>
              </a:rPr>
              <a:t>Battery pack enclosure </a:t>
            </a:r>
          </a:p>
          <a:p>
            <a:pPr marL="905406" indent="-452703" lvl="1">
              <a:lnSpc>
                <a:spcPts val="5871"/>
              </a:lnSpc>
              <a:buFont typeface="Arial"/>
              <a:buChar char="•"/>
            </a:pPr>
            <a:r>
              <a:rPr lang="en-US" sz="4193">
                <a:solidFill>
                  <a:srgbClr val="2A2E3A"/>
                </a:solidFill>
                <a:latin typeface="Helios"/>
              </a:rPr>
              <a:t>USB power line</a:t>
            </a:r>
          </a:p>
          <a:p>
            <a:pPr marL="905406" indent="-452703" lvl="1">
              <a:lnSpc>
                <a:spcPts val="5871"/>
              </a:lnSpc>
              <a:buFont typeface="Arial"/>
              <a:buChar char="•"/>
            </a:pPr>
            <a:r>
              <a:rPr lang="en-US" sz="4193">
                <a:solidFill>
                  <a:srgbClr val="2A2E3A"/>
                </a:solidFill>
                <a:latin typeface="Helios"/>
              </a:rPr>
              <a:t>Jumper wires</a:t>
            </a:r>
          </a:p>
          <a:p>
            <a:pPr marL="905406" indent="-452703" lvl="1">
              <a:lnSpc>
                <a:spcPts val="5871"/>
              </a:lnSpc>
              <a:buFont typeface="Arial"/>
              <a:buChar char="•"/>
            </a:pPr>
            <a:r>
              <a:rPr lang="en-US" sz="4193">
                <a:solidFill>
                  <a:srgbClr val="2A2E3A"/>
                </a:solidFill>
                <a:latin typeface="Helios"/>
              </a:rPr>
              <a:t>Breadboard</a:t>
            </a:r>
          </a:p>
          <a:p>
            <a:pPr marL="905406" indent="-452703" lvl="1">
              <a:lnSpc>
                <a:spcPts val="5871"/>
              </a:lnSpc>
              <a:buFont typeface="Arial"/>
              <a:buChar char="•"/>
            </a:pPr>
            <a:r>
              <a:rPr lang="en-US" sz="4193">
                <a:solidFill>
                  <a:srgbClr val="2A2E3A"/>
                </a:solidFill>
                <a:latin typeface="Helios"/>
              </a:rPr>
              <a:t>Arduino UNO</a:t>
            </a:r>
          </a:p>
          <a:p>
            <a:pPr marL="905406" indent="-452703" lvl="1">
              <a:lnSpc>
                <a:spcPts val="5871"/>
              </a:lnSpc>
              <a:buFont typeface="Arial"/>
              <a:buChar char="•"/>
            </a:pPr>
            <a:r>
              <a:rPr lang="en-US" sz="4193">
                <a:solidFill>
                  <a:srgbClr val="2A2E3A"/>
                </a:solidFill>
                <a:latin typeface="Helios"/>
              </a:rPr>
              <a:t>Plant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DAFucF1c-I0</dc:identifier>
  <dcterms:modified xsi:type="dcterms:W3CDTF">2011-08-01T06:04:30Z</dcterms:modified>
  <cp:revision>1</cp:revision>
  <dc:title>ROBOTICS- REVIEW1</dc:title>
</cp:coreProperties>
</file>

<file path=docProps/thumbnail.jpeg>
</file>